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0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8" r:id="rId12"/>
    <p:sldId id="267" r:id="rId13"/>
    <p:sldId id="269" r:id="rId14"/>
    <p:sldId id="266" r:id="rId15"/>
    <p:sldId id="270" r:id="rId16"/>
    <p:sldId id="265" r:id="rId17"/>
    <p:sldId id="271" r:id="rId18"/>
    <p:sldId id="272" r:id="rId19"/>
    <p:sldId id="273" r:id="rId20"/>
    <p:sldId id="275" r:id="rId21"/>
    <p:sldId id="329" r:id="rId22"/>
    <p:sldId id="274" r:id="rId23"/>
    <p:sldId id="276" r:id="rId24"/>
    <p:sldId id="279" r:id="rId25"/>
    <p:sldId id="280" r:id="rId26"/>
    <p:sldId id="278" r:id="rId27"/>
    <p:sldId id="281" r:id="rId28"/>
    <p:sldId id="277" r:id="rId29"/>
    <p:sldId id="282" r:id="rId30"/>
    <p:sldId id="283" r:id="rId31"/>
    <p:sldId id="285" r:id="rId32"/>
    <p:sldId id="286" r:id="rId33"/>
    <p:sldId id="288" r:id="rId34"/>
    <p:sldId id="289" r:id="rId35"/>
    <p:sldId id="290" r:id="rId36"/>
    <p:sldId id="292" r:id="rId37"/>
    <p:sldId id="291" r:id="rId38"/>
    <p:sldId id="287" r:id="rId39"/>
    <p:sldId id="294" r:id="rId40"/>
    <p:sldId id="293" r:id="rId41"/>
    <p:sldId id="328" r:id="rId42"/>
    <p:sldId id="32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963317-0664-4349-AF78-319545D3C2FB}" v="1" dt="2025-10-03T10:28:29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7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chton, James" userId="9ea651fa-5747-4291-b0dc-b6a598fa50b9" providerId="ADAL" clId="{F0963317-0664-4349-AF78-319545D3C2FB}"/>
    <pc:docChg chg="modSld">
      <pc:chgData name="Crichton, James" userId="9ea651fa-5747-4291-b0dc-b6a598fa50b9" providerId="ADAL" clId="{F0963317-0664-4349-AF78-319545D3C2FB}" dt="2025-10-03T10:28:29.051" v="0"/>
      <pc:docMkLst>
        <pc:docMk/>
      </pc:docMkLst>
      <pc:sldChg chg="modSp">
        <pc:chgData name="Crichton, James" userId="9ea651fa-5747-4291-b0dc-b6a598fa50b9" providerId="ADAL" clId="{F0963317-0664-4349-AF78-319545D3C2FB}" dt="2025-10-03T10:28:29.051" v="0"/>
        <pc:sldMkLst>
          <pc:docMk/>
          <pc:sldMk cId="985883605" sldId="265"/>
        </pc:sldMkLst>
        <pc:picChg chg="mod">
          <ac:chgData name="Crichton, James" userId="9ea651fa-5747-4291-b0dc-b6a598fa50b9" providerId="ADAL" clId="{F0963317-0664-4349-AF78-319545D3C2FB}" dt="2025-10-03T10:28:29.051" v="0"/>
          <ac:picMkLst>
            <pc:docMk/>
            <pc:sldMk cId="985883605" sldId="265"/>
            <ac:picMk id="4" creationId="{C7B69773-7269-32EE-68D2-50E3ABD55763}"/>
          </ac:picMkLst>
        </pc:picChg>
      </pc:sldChg>
      <pc:sldChg chg="modSp">
        <pc:chgData name="Crichton, James" userId="9ea651fa-5747-4291-b0dc-b6a598fa50b9" providerId="ADAL" clId="{F0963317-0664-4349-AF78-319545D3C2FB}" dt="2025-10-03T10:28:29.051" v="0"/>
        <pc:sldMkLst>
          <pc:docMk/>
          <pc:sldMk cId="2988250174" sldId="271"/>
        </pc:sldMkLst>
        <pc:picChg chg="mod">
          <ac:chgData name="Crichton, James" userId="9ea651fa-5747-4291-b0dc-b6a598fa50b9" providerId="ADAL" clId="{F0963317-0664-4349-AF78-319545D3C2FB}" dt="2025-10-03T10:28:29.051" v="0"/>
          <ac:picMkLst>
            <pc:docMk/>
            <pc:sldMk cId="2988250174" sldId="271"/>
            <ac:picMk id="9" creationId="{B10A3281-886F-10DD-B03E-A0056D93AC09}"/>
          </ac:picMkLst>
        </pc:picChg>
      </pc:sldChg>
      <pc:sldChg chg="modSp">
        <pc:chgData name="Crichton, James" userId="9ea651fa-5747-4291-b0dc-b6a598fa50b9" providerId="ADAL" clId="{F0963317-0664-4349-AF78-319545D3C2FB}" dt="2025-10-03T10:28:29.051" v="0"/>
        <pc:sldMkLst>
          <pc:docMk/>
          <pc:sldMk cId="50939160" sldId="272"/>
        </pc:sldMkLst>
        <pc:picChg chg="mod">
          <ac:chgData name="Crichton, James" userId="9ea651fa-5747-4291-b0dc-b6a598fa50b9" providerId="ADAL" clId="{F0963317-0664-4349-AF78-319545D3C2FB}" dt="2025-10-03T10:28:29.051" v="0"/>
          <ac:picMkLst>
            <pc:docMk/>
            <pc:sldMk cId="50939160" sldId="272"/>
            <ac:picMk id="9" creationId="{3F1B313A-1A6A-696D-375F-E737116BA330}"/>
          </ac:picMkLst>
        </pc:picChg>
      </pc:sldChg>
    </pc:docChg>
  </pc:docChgLst>
  <pc:docChgLst>
    <pc:chgData name="Crichton, James" userId="9ea651fa-5747-4291-b0dc-b6a598fa50b9" providerId="ADAL" clId="{2007D460-3EA9-42C5-A0CA-9087E45F96B7}"/>
    <pc:docChg chg="undo custSel addSld delSld modSld sldOrd">
      <pc:chgData name="Crichton, James" userId="9ea651fa-5747-4291-b0dc-b6a598fa50b9" providerId="ADAL" clId="{2007D460-3EA9-42C5-A0CA-9087E45F96B7}" dt="2025-06-11T13:15:33.050" v="12516" actId="113"/>
      <pc:docMkLst>
        <pc:docMk/>
      </pc:docMkLst>
      <pc:sldChg chg="modSp mod">
        <pc:chgData name="Crichton, James" userId="9ea651fa-5747-4291-b0dc-b6a598fa50b9" providerId="ADAL" clId="{2007D460-3EA9-42C5-A0CA-9087E45F96B7}" dt="2025-06-06T08:11:35.181" v="2021" actId="20577"/>
        <pc:sldMkLst>
          <pc:docMk/>
          <pc:sldMk cId="1726202388" sldId="258"/>
        </pc:sldMkLst>
      </pc:sldChg>
      <pc:sldChg chg="addSp modSp mod ord">
        <pc:chgData name="Crichton, James" userId="9ea651fa-5747-4291-b0dc-b6a598fa50b9" providerId="ADAL" clId="{2007D460-3EA9-42C5-A0CA-9087E45F96B7}" dt="2025-06-06T08:28:46.548" v="2033" actId="20577"/>
        <pc:sldMkLst>
          <pc:docMk/>
          <pc:sldMk cId="2574332796" sldId="259"/>
        </pc:sldMkLst>
      </pc:sldChg>
      <pc:sldChg chg="addSp delSp modSp mod">
        <pc:chgData name="Crichton, James" userId="9ea651fa-5747-4291-b0dc-b6a598fa50b9" providerId="ADAL" clId="{2007D460-3EA9-42C5-A0CA-9087E45F96B7}" dt="2025-06-06T09:19:03.414" v="2088" actId="20577"/>
        <pc:sldMkLst>
          <pc:docMk/>
          <pc:sldMk cId="2440122405" sldId="260"/>
        </pc:sldMkLst>
      </pc:sldChg>
      <pc:sldChg chg="modSp new mod">
        <pc:chgData name="Crichton, James" userId="9ea651fa-5747-4291-b0dc-b6a598fa50b9" providerId="ADAL" clId="{2007D460-3EA9-42C5-A0CA-9087E45F96B7}" dt="2025-06-06T09:52:28.222" v="2630" actId="20577"/>
        <pc:sldMkLst>
          <pc:docMk/>
          <pc:sldMk cId="3780941593" sldId="261"/>
        </pc:sldMkLst>
      </pc:sldChg>
      <pc:sldChg chg="addSp delSp modSp new mod">
        <pc:chgData name="Crichton, James" userId="9ea651fa-5747-4291-b0dc-b6a598fa50b9" providerId="ADAL" clId="{2007D460-3EA9-42C5-A0CA-9087E45F96B7}" dt="2025-06-06T09:20:14.150" v="2132" actId="20577"/>
        <pc:sldMkLst>
          <pc:docMk/>
          <pc:sldMk cId="1504922700" sldId="262"/>
        </pc:sldMkLst>
      </pc:sldChg>
      <pc:sldChg chg="modSp new mod">
        <pc:chgData name="Crichton, James" userId="9ea651fa-5747-4291-b0dc-b6a598fa50b9" providerId="ADAL" clId="{2007D460-3EA9-42C5-A0CA-9087E45F96B7}" dt="2025-06-11T13:15:33.050" v="12516" actId="113"/>
        <pc:sldMkLst>
          <pc:docMk/>
          <pc:sldMk cId="1677062708" sldId="263"/>
        </pc:sldMkLst>
      </pc:sldChg>
      <pc:sldChg chg="addSp delSp modSp new mod">
        <pc:chgData name="Crichton, James" userId="9ea651fa-5747-4291-b0dc-b6a598fa50b9" providerId="ADAL" clId="{2007D460-3EA9-42C5-A0CA-9087E45F96B7}" dt="2025-06-06T09:51:26.917" v="2597" actId="1076"/>
        <pc:sldMkLst>
          <pc:docMk/>
          <pc:sldMk cId="2252608873" sldId="264"/>
        </pc:sldMkLst>
      </pc:sldChg>
      <pc:sldChg chg="addSp delSp modSp new mod delAnim modAnim">
        <pc:chgData name="Crichton, James" userId="9ea651fa-5747-4291-b0dc-b6a598fa50b9" providerId="ADAL" clId="{2007D460-3EA9-42C5-A0CA-9087E45F96B7}" dt="2025-06-06T14:56:37.812" v="6053" actId="20577"/>
        <pc:sldMkLst>
          <pc:docMk/>
          <pc:sldMk cId="985883605" sldId="265"/>
        </pc:sldMkLst>
      </pc:sldChg>
      <pc:sldChg chg="addSp modSp new mod">
        <pc:chgData name="Crichton, James" userId="9ea651fa-5747-4291-b0dc-b6a598fa50b9" providerId="ADAL" clId="{2007D460-3EA9-42C5-A0CA-9087E45F96B7}" dt="2025-06-06T13:17:51.488" v="4038" actId="27636"/>
        <pc:sldMkLst>
          <pc:docMk/>
          <pc:sldMk cId="3486163745" sldId="266"/>
        </pc:sldMkLst>
      </pc:sldChg>
      <pc:sldChg chg="addSp modSp new mod">
        <pc:chgData name="Crichton, James" userId="9ea651fa-5747-4291-b0dc-b6a598fa50b9" providerId="ADAL" clId="{2007D460-3EA9-42C5-A0CA-9087E45F96B7}" dt="2025-06-06T10:46:57.065" v="3351" actId="27636"/>
        <pc:sldMkLst>
          <pc:docMk/>
          <pc:sldMk cId="1083038564" sldId="267"/>
        </pc:sldMkLst>
      </pc:sldChg>
      <pc:sldChg chg="modSp add mod">
        <pc:chgData name="Crichton, James" userId="9ea651fa-5747-4291-b0dc-b6a598fa50b9" providerId="ADAL" clId="{2007D460-3EA9-42C5-A0CA-9087E45F96B7}" dt="2025-06-06T09:52:44.983" v="2659" actId="20577"/>
        <pc:sldMkLst>
          <pc:docMk/>
          <pc:sldMk cId="1682698657" sldId="268"/>
        </pc:sldMkLst>
      </pc:sldChg>
      <pc:sldChg chg="addSp modSp new mod">
        <pc:chgData name="Crichton, James" userId="9ea651fa-5747-4291-b0dc-b6a598fa50b9" providerId="ADAL" clId="{2007D460-3EA9-42C5-A0CA-9087E45F96B7}" dt="2025-06-06T11:17:12.131" v="3713" actId="14100"/>
        <pc:sldMkLst>
          <pc:docMk/>
          <pc:sldMk cId="2528005305" sldId="269"/>
        </pc:sldMkLst>
      </pc:sldChg>
      <pc:sldChg chg="addSp delSp modSp new mod">
        <pc:chgData name="Crichton, James" userId="9ea651fa-5747-4291-b0dc-b6a598fa50b9" providerId="ADAL" clId="{2007D460-3EA9-42C5-A0CA-9087E45F96B7}" dt="2025-06-06T14:55:51.621" v="6016" actId="20577"/>
        <pc:sldMkLst>
          <pc:docMk/>
          <pc:sldMk cId="3639763714" sldId="270"/>
        </pc:sldMkLst>
      </pc:sldChg>
      <pc:sldChg chg="addSp delSp modSp new mod modAnim">
        <pc:chgData name="Crichton, James" userId="9ea651fa-5747-4291-b0dc-b6a598fa50b9" providerId="ADAL" clId="{2007D460-3EA9-42C5-A0CA-9087E45F96B7}" dt="2025-06-06T14:13:24.945" v="5555" actId="20577"/>
        <pc:sldMkLst>
          <pc:docMk/>
          <pc:sldMk cId="2988250174" sldId="271"/>
        </pc:sldMkLst>
      </pc:sldChg>
      <pc:sldChg chg="addSp delSp modSp new mod modAnim">
        <pc:chgData name="Crichton, James" userId="9ea651fa-5747-4291-b0dc-b6a598fa50b9" providerId="ADAL" clId="{2007D460-3EA9-42C5-A0CA-9087E45F96B7}" dt="2025-06-06T15:26:13.441" v="6194" actId="20577"/>
        <pc:sldMkLst>
          <pc:docMk/>
          <pc:sldMk cId="50939160" sldId="272"/>
        </pc:sldMkLst>
      </pc:sldChg>
      <pc:sldChg chg="addSp modSp new mod">
        <pc:chgData name="Crichton, James" userId="9ea651fa-5747-4291-b0dc-b6a598fa50b9" providerId="ADAL" clId="{2007D460-3EA9-42C5-A0CA-9087E45F96B7}" dt="2025-06-06T15:31:00.747" v="6346" actId="14100"/>
        <pc:sldMkLst>
          <pc:docMk/>
          <pc:sldMk cId="3071747232" sldId="273"/>
        </pc:sldMkLst>
      </pc:sldChg>
      <pc:sldChg chg="modSp new mod">
        <pc:chgData name="Crichton, James" userId="9ea651fa-5747-4291-b0dc-b6a598fa50b9" providerId="ADAL" clId="{2007D460-3EA9-42C5-A0CA-9087E45F96B7}" dt="2025-06-06T15:32:29.424" v="6401" actId="14100"/>
        <pc:sldMkLst>
          <pc:docMk/>
          <pc:sldMk cId="139509282" sldId="274"/>
        </pc:sldMkLst>
      </pc:sldChg>
      <pc:sldChg chg="addSp delSp modSp new mod">
        <pc:chgData name="Crichton, James" userId="9ea651fa-5747-4291-b0dc-b6a598fa50b9" providerId="ADAL" clId="{2007D460-3EA9-42C5-A0CA-9087E45F96B7}" dt="2025-06-06T15:39:04.532" v="6853" actId="1076"/>
        <pc:sldMkLst>
          <pc:docMk/>
          <pc:sldMk cId="1643711784" sldId="275"/>
        </pc:sldMkLst>
      </pc:sldChg>
      <pc:sldChg chg="addSp modSp new mod">
        <pc:chgData name="Crichton, James" userId="9ea651fa-5747-4291-b0dc-b6a598fa50b9" providerId="ADAL" clId="{2007D460-3EA9-42C5-A0CA-9087E45F96B7}" dt="2025-06-11T10:54:30.615" v="7604" actId="20577"/>
        <pc:sldMkLst>
          <pc:docMk/>
          <pc:sldMk cId="1609149438" sldId="276"/>
        </pc:sldMkLst>
      </pc:sldChg>
      <pc:sldChg chg="modSp new mod">
        <pc:chgData name="Crichton, James" userId="9ea651fa-5747-4291-b0dc-b6a598fa50b9" providerId="ADAL" clId="{2007D460-3EA9-42C5-A0CA-9087E45F96B7}" dt="2025-06-11T11:33:23.406" v="8944" actId="27636"/>
        <pc:sldMkLst>
          <pc:docMk/>
          <pc:sldMk cId="1210862188" sldId="277"/>
        </pc:sldMkLst>
      </pc:sldChg>
      <pc:sldChg chg="addSp modSp new mod">
        <pc:chgData name="Crichton, James" userId="9ea651fa-5747-4291-b0dc-b6a598fa50b9" providerId="ADAL" clId="{2007D460-3EA9-42C5-A0CA-9087E45F96B7}" dt="2025-06-11T11:23:38.019" v="8618" actId="1076"/>
        <pc:sldMkLst>
          <pc:docMk/>
          <pc:sldMk cId="3051060244" sldId="278"/>
        </pc:sldMkLst>
      </pc:sldChg>
      <pc:sldChg chg="addSp modSp new mod">
        <pc:chgData name="Crichton, James" userId="9ea651fa-5747-4291-b0dc-b6a598fa50b9" providerId="ADAL" clId="{2007D460-3EA9-42C5-A0CA-9087E45F96B7}" dt="2025-06-11T11:12:00.833" v="8132" actId="6549"/>
        <pc:sldMkLst>
          <pc:docMk/>
          <pc:sldMk cId="2101633634" sldId="279"/>
        </pc:sldMkLst>
      </pc:sldChg>
      <pc:sldChg chg="addSp delSp modSp new mod">
        <pc:chgData name="Crichton, James" userId="9ea651fa-5747-4291-b0dc-b6a598fa50b9" providerId="ADAL" clId="{2007D460-3EA9-42C5-A0CA-9087E45F96B7}" dt="2025-06-11T11:12:50.081" v="8147" actId="1076"/>
        <pc:sldMkLst>
          <pc:docMk/>
          <pc:sldMk cId="3778824691" sldId="280"/>
        </pc:sldMkLst>
      </pc:sldChg>
      <pc:sldChg chg="addSp modSp new mod">
        <pc:chgData name="Crichton, James" userId="9ea651fa-5747-4291-b0dc-b6a598fa50b9" providerId="ADAL" clId="{2007D460-3EA9-42C5-A0CA-9087E45F96B7}" dt="2025-06-11T11:28:22.567" v="8840" actId="20577"/>
        <pc:sldMkLst>
          <pc:docMk/>
          <pc:sldMk cId="1343487485" sldId="281"/>
        </pc:sldMkLst>
      </pc:sldChg>
      <pc:sldChg chg="addSp modSp new mod">
        <pc:chgData name="Crichton, James" userId="9ea651fa-5747-4291-b0dc-b6a598fa50b9" providerId="ADAL" clId="{2007D460-3EA9-42C5-A0CA-9087E45F96B7}" dt="2025-06-11T11:51:15.942" v="9628" actId="20577"/>
        <pc:sldMkLst>
          <pc:docMk/>
          <pc:sldMk cId="3784106604" sldId="282"/>
        </pc:sldMkLst>
      </pc:sldChg>
      <pc:sldChg chg="addSp delSp modSp new mod">
        <pc:chgData name="Crichton, James" userId="9ea651fa-5747-4291-b0dc-b6a598fa50b9" providerId="ADAL" clId="{2007D460-3EA9-42C5-A0CA-9087E45F96B7}" dt="2025-06-11T12:01:42.836" v="10071" actId="13822"/>
        <pc:sldMkLst>
          <pc:docMk/>
          <pc:sldMk cId="2074829275" sldId="283"/>
        </pc:sldMkLst>
      </pc:sldChg>
      <pc:sldChg chg="addSp modSp new del mod ord">
        <pc:chgData name="Crichton, James" userId="9ea651fa-5747-4291-b0dc-b6a598fa50b9" providerId="ADAL" clId="{2007D460-3EA9-42C5-A0CA-9087E45F96B7}" dt="2025-06-11T12:30:40.986" v="11864" actId="47"/>
        <pc:sldMkLst>
          <pc:docMk/>
          <pc:sldMk cId="2150779764" sldId="284"/>
        </pc:sldMkLst>
      </pc:sldChg>
      <pc:sldChg chg="addSp modSp new mod">
        <pc:chgData name="Crichton, James" userId="9ea651fa-5747-4291-b0dc-b6a598fa50b9" providerId="ADAL" clId="{2007D460-3EA9-42C5-A0CA-9087E45F96B7}" dt="2025-06-11T12:04:38.703" v="10385" actId="113"/>
        <pc:sldMkLst>
          <pc:docMk/>
          <pc:sldMk cId="171655901" sldId="285"/>
        </pc:sldMkLst>
      </pc:sldChg>
      <pc:sldChg chg="new del">
        <pc:chgData name="Crichton, James" userId="9ea651fa-5747-4291-b0dc-b6a598fa50b9" providerId="ADAL" clId="{2007D460-3EA9-42C5-A0CA-9087E45F96B7}" dt="2025-06-11T11:51:38.922" v="9630" actId="47"/>
        <pc:sldMkLst>
          <pc:docMk/>
          <pc:sldMk cId="2104579479" sldId="285"/>
        </pc:sldMkLst>
      </pc:sldChg>
      <pc:sldChg chg="addSp delSp modSp new mod">
        <pc:chgData name="Crichton, James" userId="9ea651fa-5747-4291-b0dc-b6a598fa50b9" providerId="ADAL" clId="{2007D460-3EA9-42C5-A0CA-9087E45F96B7}" dt="2025-06-11T12:17:14.725" v="10970" actId="14100"/>
        <pc:sldMkLst>
          <pc:docMk/>
          <pc:sldMk cId="773935990" sldId="286"/>
        </pc:sldMkLst>
      </pc:sldChg>
      <pc:sldChg chg="addSp modSp new mod">
        <pc:chgData name="Crichton, James" userId="9ea651fa-5747-4291-b0dc-b6a598fa50b9" providerId="ADAL" clId="{2007D460-3EA9-42C5-A0CA-9087E45F96B7}" dt="2025-06-11T12:38:47.441" v="12306" actId="1076"/>
        <pc:sldMkLst>
          <pc:docMk/>
          <pc:sldMk cId="2011978675" sldId="287"/>
        </pc:sldMkLst>
      </pc:sldChg>
      <pc:sldChg chg="modSp new mod">
        <pc:chgData name="Crichton, James" userId="9ea651fa-5747-4291-b0dc-b6a598fa50b9" providerId="ADAL" clId="{2007D460-3EA9-42C5-A0CA-9087E45F96B7}" dt="2025-06-11T12:23:02.646" v="11413" actId="14100"/>
        <pc:sldMkLst>
          <pc:docMk/>
          <pc:sldMk cId="1267668043" sldId="288"/>
        </pc:sldMkLst>
      </pc:sldChg>
      <pc:sldChg chg="modSp new mod">
        <pc:chgData name="Crichton, James" userId="9ea651fa-5747-4291-b0dc-b6a598fa50b9" providerId="ADAL" clId="{2007D460-3EA9-42C5-A0CA-9087E45F96B7}" dt="2025-06-11T12:23:52.656" v="11434" actId="20577"/>
        <pc:sldMkLst>
          <pc:docMk/>
          <pc:sldMk cId="2013558961" sldId="289"/>
        </pc:sldMkLst>
      </pc:sldChg>
      <pc:sldChg chg="addSp modSp new mod">
        <pc:chgData name="Crichton, James" userId="9ea651fa-5747-4291-b0dc-b6a598fa50b9" providerId="ADAL" clId="{2007D460-3EA9-42C5-A0CA-9087E45F96B7}" dt="2025-06-11T12:27:51.354" v="11539" actId="20577"/>
        <pc:sldMkLst>
          <pc:docMk/>
          <pc:sldMk cId="702583597" sldId="290"/>
        </pc:sldMkLst>
      </pc:sldChg>
      <pc:sldChg chg="addSp modSp new mod">
        <pc:chgData name="Crichton, James" userId="9ea651fa-5747-4291-b0dc-b6a598fa50b9" providerId="ADAL" clId="{2007D460-3EA9-42C5-A0CA-9087E45F96B7}" dt="2025-06-11T12:34:58.598" v="12141" actId="27636"/>
        <pc:sldMkLst>
          <pc:docMk/>
          <pc:sldMk cId="393347113" sldId="291"/>
        </pc:sldMkLst>
      </pc:sldChg>
      <pc:sldChg chg="addSp modSp new mod">
        <pc:chgData name="Crichton, James" userId="9ea651fa-5747-4291-b0dc-b6a598fa50b9" providerId="ADAL" clId="{2007D460-3EA9-42C5-A0CA-9087E45F96B7}" dt="2025-06-11T12:30:31.372" v="11863" actId="20577"/>
        <pc:sldMkLst>
          <pc:docMk/>
          <pc:sldMk cId="142808782" sldId="292"/>
        </pc:sldMkLst>
      </pc:sldChg>
      <pc:sldChg chg="addSp delSp modSp new mod modAnim">
        <pc:chgData name="Crichton, James" userId="9ea651fa-5747-4291-b0dc-b6a598fa50b9" providerId="ADAL" clId="{2007D460-3EA9-42C5-A0CA-9087E45F96B7}" dt="2025-06-11T12:43:27.842" v="12509" actId="1076"/>
        <pc:sldMkLst>
          <pc:docMk/>
          <pc:sldMk cId="2080108763" sldId="293"/>
        </pc:sldMkLst>
      </pc:sldChg>
      <pc:sldChg chg="addSp delSp modSp add mod">
        <pc:chgData name="Crichton, James" userId="9ea651fa-5747-4291-b0dc-b6a598fa50b9" providerId="ADAL" clId="{2007D460-3EA9-42C5-A0CA-9087E45F96B7}" dt="2025-06-11T12:41:32.370" v="12426" actId="14100"/>
        <pc:sldMkLst>
          <pc:docMk/>
          <pc:sldMk cId="4210050646" sldId="294"/>
        </pc:sldMkLst>
      </pc:sldChg>
      <pc:sldChg chg="modSp new del mod">
        <pc:chgData name="Crichton, James" userId="9ea651fa-5747-4291-b0dc-b6a598fa50b9" providerId="ADAL" clId="{2007D460-3EA9-42C5-A0CA-9087E45F96B7}" dt="2025-06-11T13:11:41.093" v="12514" actId="47"/>
        <pc:sldMkLst>
          <pc:docMk/>
          <pc:sldMk cId="3251053004" sldId="295"/>
        </pc:sldMkLst>
      </pc:sldChg>
      <pc:sldChg chg="add">
        <pc:chgData name="Crichton, James" userId="9ea651fa-5747-4291-b0dc-b6a598fa50b9" providerId="ADAL" clId="{2007D460-3EA9-42C5-A0CA-9087E45F96B7}" dt="2025-06-11T13:11:37.543" v="12513"/>
        <pc:sldMkLst>
          <pc:docMk/>
          <pc:sldMk cId="1784509328" sldId="327"/>
        </pc:sldMkLst>
      </pc:sldChg>
    </pc:docChg>
  </pc:docChgLst>
  <pc:docChgLst>
    <pc:chgData name="Crichton, James" userId="9ea651fa-5747-4291-b0dc-b6a598fa50b9" providerId="ADAL" clId="{5DB2ABF4-4B7E-4FE3-8CFE-3A78D9D486E2}"/>
    <pc:docChg chg="modSld">
      <pc:chgData name="Crichton, James" userId="9ea651fa-5747-4291-b0dc-b6a598fa50b9" providerId="ADAL" clId="{5DB2ABF4-4B7E-4FE3-8CFE-3A78D9D486E2}" dt="2025-06-11T13:56:05.213" v="0"/>
      <pc:docMkLst>
        <pc:docMk/>
      </pc:docMkLst>
      <pc:sldChg chg="addSp modSp modAnim">
        <pc:chgData name="Crichton, James" userId="9ea651fa-5747-4291-b0dc-b6a598fa50b9" providerId="ADAL" clId="{5DB2ABF4-4B7E-4FE3-8CFE-3A78D9D486E2}" dt="2025-06-11T13:56:05.213" v="0"/>
        <pc:sldMkLst>
          <pc:docMk/>
          <pc:sldMk cId="991602687" sldId="32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5907-C795-B14E-D758-6D4A530F5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AD5F4-EEA7-A134-01CD-69C4DDF95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1C171-A339-EAB5-6411-424E1BCCC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6C868-E48D-063C-4FB2-D5E7B8365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E7805-1132-7109-419E-F7742D0E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8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17A1-DF32-167F-A745-567455D9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28E0E-C5B7-8CA4-5CC3-9BCD05AB5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6B66B-617F-5775-AF77-086898CF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3B381-5CA5-E025-DFBE-6974F614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87808-62FE-64E9-962A-60E2B0E7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15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0FD70-6B7D-C24E-E9F7-477DCA4AC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BEC6C-6086-3B8C-59A2-FE76CD7BA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38D1E-1B61-A90A-FB9B-07882A7B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D225-4697-83C1-27E9-95A05EAB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A213-B820-B196-AB71-B7F04AB9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378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AB07-6D7D-F04B-A00A-3B6F6824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0B089-30B6-D074-5D0C-D2374EBE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23013-1031-6EC7-5B41-27D07C55E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F95FA-385F-9E1A-2DAA-0EEE724D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17403-655F-EF9E-6FE6-3477125D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48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4AE6-088B-D00D-0ACD-5955B7441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0CEEE-9E7D-27F1-A418-773E984F2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3391A-C7C3-F6E8-9C83-EAFDF006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C3372-2B59-466F-9E96-2EBF26356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F7C4A-7B64-47A4-1653-C2B4A3C6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29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9F14-E9D6-97EA-6437-894F5B41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23669-3D3F-449A-763F-AD8A2EC57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CC0BC-1348-7390-636F-3D2446594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CC972-2ED8-C048-9784-AD35C1108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C8B7C-7E28-932D-996C-3069FA0A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37E4B-EF5A-CE14-75E4-F455F11F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31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3787-798C-AE1F-33D9-3AE2926C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5AFC9-2A8E-3F81-6429-7BC94519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AE6CB-EED8-5E9D-501D-B684A6E1F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19D03-CA67-CAA1-9C02-5633E01FD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78A4C0-D2C9-6448-B7F7-59BC65319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E22B4-69CB-F831-4FDF-F56269AC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F33B9-8DE7-AF52-583C-CC055B30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BA492-9D3C-1629-7E17-BDE285B5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99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1180-7564-2A2D-274B-D45497AF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BE901-BF7E-1B57-4E34-627BC5A5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BA10B-8EB7-128C-BAC8-FDE8ACF4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144B5-CBFA-FB8C-D68D-393B8C4E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8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215AF-77B8-BF4F-0BBA-BCC155B31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EC54D-8C2B-29CE-A0C1-0B4669BF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CE362-82BF-48A0-2F6B-4523760B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77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E48C-9EB6-CFE3-AF28-3C1BB79D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E55CF-DFC3-D434-9838-4F7BB2F02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1ECB7-840B-D2DD-4A5F-625A04AE1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77DA1-E4E2-A022-FEB0-221420810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59C72-5649-7B42-3661-2DE487AA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25A65-10D0-7FE5-A126-DB1096FC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91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ED69-AFFF-DCB2-33A0-90155152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7901C2-E35C-3340-2E5C-46FB64A940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003E7-3C8B-C4E6-BC74-F4526584E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19AF-1530-1D3A-39E8-A2D5F31C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BC23B-29CB-7522-0C5C-D40D858E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8E282-6A1F-BDFE-CA11-88DFF0FF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28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817D2-5C00-2246-458D-A1648AED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01B9A-2EC2-069D-454C-DFE10B061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1D12B-6AF1-CF4C-4EE2-5C38253F7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A7755-31DB-4D20-83C8-1DBFE15EC825}" type="datetimeFigureOut">
              <a:rPr lang="en-GB" smtClean="0"/>
              <a:t>03/10/2025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3531-A833-6F88-D6AD-EE8831455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3A18C-7133-17E5-64D2-369F8E763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CD70B7-7C75-4A9A-A741-871ED0649D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06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orms.office.com/e/gksNJDTsLd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4.mp4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path/i2k2024" TargetMode="External"/><Relationship Id="rId2" Type="http://schemas.openxmlformats.org/officeDocument/2006/relationships/hyperlink" Target="https://www.imagescientist.com/image-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um.image.sc/tag/qupath" TargetMode="External"/><Relationship Id="rId5" Type="http://schemas.openxmlformats.org/officeDocument/2006/relationships/hyperlink" Target="https://qupath.github.io/javadoc/docs/qupath/lib/scripting/QP.html" TargetMode="External"/><Relationship Id="rId4" Type="http://schemas.openxmlformats.org/officeDocument/2006/relationships/hyperlink" Target="https://www.youtube.com/playlist?list=PLdA9Vgd1gxTbvxmtk9CASftUOl_XItjDN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github.com/qupath/qupath/wiki/Advanced-scripting-with-IntelliJ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path/models/tree/main/stardist" TargetMode="External"/><Relationship Id="rId2" Type="http://schemas.openxmlformats.org/officeDocument/2006/relationships/hyperlink" Target="https://github.com/qupath/qupath-extension-stardi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imagej.net/plugins/bdv/warpy/warp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bba-documentation.readthedocs.io/en/latest/installation/installation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orms.office.com/e/gksNJDTsL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E8EB-761E-5D3A-3CB8-6DC5FF49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7C45-DFD2-B109-A0C6-0B33B2B8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Please Complete The Feedback Form for </a:t>
            </a:r>
            <a:r>
              <a:rPr lang="en-GB" u="sng" dirty="0"/>
              <a:t>Intro to </a:t>
            </a:r>
            <a:r>
              <a:rPr lang="en-GB" u="sng" dirty="0" err="1"/>
              <a:t>QuPath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71DC-4474-B593-803B-B46FC3B1C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037" y="4965414"/>
            <a:ext cx="7693085" cy="761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300" dirty="0">
                <a:hlinkClick r:id="rId2"/>
              </a:rPr>
              <a:t>https://forms.office.com/e/gksNJDTsLd</a:t>
            </a:r>
            <a:endParaRPr lang="en-GB" sz="3300" dirty="0"/>
          </a:p>
          <a:p>
            <a:pPr marL="0" indent="0">
              <a:buNone/>
            </a:pPr>
            <a:endParaRPr lang="en-GB" sz="3300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AA45079-BCBA-CA47-934D-2D6A31700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83" y="235743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90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0442-A476-79E4-114B-A4167967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65126"/>
            <a:ext cx="10515600" cy="910782"/>
          </a:xfrm>
        </p:spPr>
        <p:txBody>
          <a:bodyPr/>
          <a:lstStyle/>
          <a:p>
            <a:r>
              <a:rPr lang="en-GB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CABC2-D5B7-19CA-AFF3-E039735CD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3176525"/>
            <a:ext cx="8250485" cy="3481450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Generally, both classifications are done either by applying </a:t>
            </a:r>
            <a:r>
              <a:rPr lang="en-GB" b="1" dirty="0"/>
              <a:t>individual thresholds </a:t>
            </a:r>
          </a:p>
          <a:p>
            <a:pPr lvl="1"/>
            <a:r>
              <a:rPr lang="en-GB" dirty="0"/>
              <a:t>E.g. Nucleus Area &gt; 60um</a:t>
            </a:r>
            <a:r>
              <a:rPr lang="en-GB" baseline="30000" dirty="0"/>
              <a:t>2 </a:t>
            </a:r>
            <a:r>
              <a:rPr lang="en-GB" dirty="0"/>
              <a:t> = G2 Cell (object classification)</a:t>
            </a:r>
            <a:endParaRPr lang="en-GB" baseline="30000" dirty="0"/>
          </a:p>
          <a:p>
            <a:pPr lvl="1"/>
            <a:r>
              <a:rPr lang="en-GB" dirty="0"/>
              <a:t>E.g. DAPI &gt;1000 = DNA-positive pixel</a:t>
            </a:r>
          </a:p>
          <a:p>
            <a:pPr lvl="1"/>
            <a:r>
              <a:rPr lang="en-GB" dirty="0"/>
              <a:t>Thresholding is fastest option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Or by training a </a:t>
            </a:r>
            <a:r>
              <a:rPr lang="en-GB" b="1" dirty="0"/>
              <a:t>machine learning classifier </a:t>
            </a:r>
            <a:r>
              <a:rPr lang="en-GB" dirty="0"/>
              <a:t>to </a:t>
            </a:r>
            <a:r>
              <a:rPr lang="en-GB" b="1" dirty="0"/>
              <a:t>combine lots of measurements </a:t>
            </a:r>
            <a:r>
              <a:rPr lang="en-GB" dirty="0"/>
              <a:t>to classify</a:t>
            </a:r>
          </a:p>
          <a:p>
            <a:pPr lvl="1"/>
            <a:r>
              <a:rPr lang="en-GB" dirty="0"/>
              <a:t>E.g. Measurements relating to cell classification</a:t>
            </a:r>
          </a:p>
          <a:p>
            <a:pPr lvl="1"/>
            <a:r>
              <a:rPr lang="en-GB" dirty="0"/>
              <a:t>This option might be more accurate</a:t>
            </a:r>
          </a:p>
          <a:p>
            <a:pPr lvl="1"/>
            <a:endParaRPr lang="en-GB" dirty="0"/>
          </a:p>
          <a:p>
            <a:r>
              <a:rPr lang="en-GB" dirty="0"/>
              <a:t>With machine learning, you can choose which data “features” to be included (columns in a table)</a:t>
            </a:r>
          </a:p>
          <a:p>
            <a:pPr lvl="1"/>
            <a:r>
              <a:rPr lang="en-GB" dirty="0"/>
              <a:t>The more features you use, the slower it will be. It may also be more accurate…</a:t>
            </a:r>
          </a:p>
          <a:p>
            <a:pPr lvl="1"/>
            <a:r>
              <a:rPr lang="en-GB" dirty="0"/>
              <a:t>Is the most important data there (only the data specified will be used)? Do you need more measurements to classify with greater accuracy?</a:t>
            </a:r>
            <a:endParaRPr lang="en-GB" u="sng" dirty="0"/>
          </a:p>
          <a:p>
            <a:pPr lvl="1"/>
            <a:r>
              <a:rPr lang="en-GB" dirty="0"/>
              <a:t>You classify data yourself to train the model </a:t>
            </a:r>
          </a:p>
          <a:p>
            <a:pPr lvl="1"/>
            <a:r>
              <a:rPr lang="en-GB" b="1" dirty="0"/>
              <a:t>Must include </a:t>
            </a:r>
            <a:r>
              <a:rPr lang="en-GB" b="1" u="sng" dirty="0"/>
              <a:t>representative diversity</a:t>
            </a:r>
          </a:p>
        </p:txBody>
      </p:sp>
      <p:pic>
        <p:nvPicPr>
          <p:cNvPr id="1026" name="Picture 2" descr="Machine Learning &amp; Finding What You Seek - United InfoLytics">
            <a:extLst>
              <a:ext uri="{FF2B5EF4-FFF2-40B4-BE49-F238E27FC236}">
                <a16:creationId xmlns:a16="http://schemas.microsoft.com/office/drawing/2014/main" id="{C7CBA7F5-7116-4675-3940-7E9638C3D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10" y="4870890"/>
            <a:ext cx="3243968" cy="162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E21D05-E230-C47B-2F44-363BB7AF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451415"/>
            <a:ext cx="9344025" cy="148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60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8E75-5679-EF05-E831-127CE6674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4FBE-794E-1AD4-3B92-4293F368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#2 – Object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1082-5FF6-2A4B-E6EF-A49298A32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69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3692-6DC7-0B97-2E11-35A78AB6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Whole Slide Imaging and Pixel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BAC7-D05D-726E-4C5A-CAE5D44F6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6753225" cy="466407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Whole slide imaging generally requires a pyramidal file format</a:t>
            </a:r>
          </a:p>
          <a:p>
            <a:r>
              <a:rPr lang="en-GB" dirty="0"/>
              <a:t>Not always generated when acquiring large tile-scan images (depends on software)</a:t>
            </a:r>
          </a:p>
          <a:p>
            <a:r>
              <a:rPr lang="en-GB" dirty="0"/>
              <a:t>Pyramids prevent the need to render the whole image at full resolution, but allow selective loading at regions/scales of interest (like Google Earth)</a:t>
            </a:r>
          </a:p>
          <a:p>
            <a:r>
              <a:rPr lang="en-GB" dirty="0"/>
              <a:t>To make file into a pyramid my favourite tool is </a:t>
            </a:r>
            <a:r>
              <a:rPr lang="en-GB" dirty="0" err="1"/>
              <a:t>Kheops</a:t>
            </a:r>
            <a:r>
              <a:rPr lang="en-GB" dirty="0"/>
              <a:t> (in the BIOP ImageJ plugin)</a:t>
            </a:r>
          </a:p>
          <a:p>
            <a:pPr lvl="1"/>
            <a:r>
              <a:rPr lang="en-GB" dirty="0"/>
              <a:t>Can batch process</a:t>
            </a:r>
          </a:p>
          <a:p>
            <a:pPr lvl="1"/>
            <a:r>
              <a:rPr lang="en-GB" dirty="0"/>
              <a:t>Works with </a:t>
            </a:r>
            <a:r>
              <a:rPr lang="en-GB" dirty="0" err="1"/>
              <a:t>bioformats</a:t>
            </a:r>
            <a:r>
              <a:rPr lang="en-GB" dirty="0"/>
              <a:t> (i.e. compatible with diverse input formats)</a:t>
            </a:r>
          </a:p>
          <a:p>
            <a:pPr lvl="1"/>
            <a:r>
              <a:rPr lang="en-GB" dirty="0" err="1"/>
              <a:t>Kheops</a:t>
            </a:r>
            <a:r>
              <a:rPr lang="en-GB" dirty="0"/>
              <a:t> built the Great Pyramid of Giza</a:t>
            </a:r>
          </a:p>
        </p:txBody>
      </p:sp>
      <p:pic>
        <p:nvPicPr>
          <p:cNvPr id="2050" name="Picture 2" descr="Was the Great Pyramid of Giza the Work of a Tyrant? | TheCollector">
            <a:extLst>
              <a:ext uri="{FF2B5EF4-FFF2-40B4-BE49-F238E27FC236}">
                <a16:creationId xmlns:a16="http://schemas.microsoft.com/office/drawing/2014/main" id="{C568DEBF-533E-1F3B-54E8-3ED21B85D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99" y="4160836"/>
            <a:ext cx="3114675" cy="179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2C812C-2F58-3098-E642-8B2ACF7A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675" y="1857613"/>
            <a:ext cx="17621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neral Interest: What is a pyramidal image? :: Microscopes ...">
            <a:extLst>
              <a:ext uri="{FF2B5EF4-FFF2-40B4-BE49-F238E27FC236}">
                <a16:creationId xmlns:a16="http://schemas.microsoft.com/office/drawing/2014/main" id="{6D079463-4E77-9203-5E06-5EA85E24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010" y="1828799"/>
            <a:ext cx="1530590" cy="179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03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F818-6E5D-4295-DB85-645383B5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Pyramid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6522-ACFF-DF36-3B5D-52696E9B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0749"/>
            <a:ext cx="6343650" cy="3986213"/>
          </a:xfrm>
        </p:spPr>
        <p:txBody>
          <a:bodyPr/>
          <a:lstStyle/>
          <a:p>
            <a:r>
              <a:rPr lang="en-GB" dirty="0" err="1"/>
              <a:t>QuPath</a:t>
            </a:r>
            <a:r>
              <a:rPr lang="en-GB" dirty="0"/>
              <a:t> has the option to load non-pyramidal files as pyramids, but this is still computationally very demanding and often impossible or prohibitively slow. </a:t>
            </a:r>
          </a:p>
          <a:p>
            <a:r>
              <a:rPr lang="en-GB" dirty="0"/>
              <a:t>See the level of resolutions in the pyramid in the Image tab</a:t>
            </a:r>
          </a:p>
          <a:p>
            <a:r>
              <a:rPr lang="en-GB" dirty="0"/>
              <a:t>Save images in </a:t>
            </a:r>
            <a:r>
              <a:rPr lang="en-GB" dirty="0" err="1"/>
              <a:t>QuPath</a:t>
            </a:r>
            <a:r>
              <a:rPr lang="en-GB" dirty="0"/>
              <a:t> as pyramids using File &gt;&gt; Export Image &gt;&gt; OME-Tiff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DF041-C35A-41D9-257D-C134A8DB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753" y="4952335"/>
            <a:ext cx="3562350" cy="1200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E5D32-88EF-EDF2-6699-60BA7DB3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5" y="705051"/>
            <a:ext cx="3910406" cy="387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273256-EEFD-190B-889A-ABF8482F085F}"/>
              </a:ext>
            </a:extLst>
          </p:cNvPr>
          <p:cNvSpPr/>
          <p:nvPr/>
        </p:nvSpPr>
        <p:spPr>
          <a:xfrm>
            <a:off x="6993928" y="3710781"/>
            <a:ext cx="2867025" cy="581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005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7C58-C649-6836-8911-6A6E1952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C08F2-9881-FDF1-ABA2-4B38B09F8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1225"/>
            <a:ext cx="5074920" cy="34585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Thresholding – one measurement used</a:t>
            </a:r>
          </a:p>
          <a:p>
            <a:pPr lvl="1"/>
            <a:r>
              <a:rPr lang="en-GB" dirty="0"/>
              <a:t>The measurement can be a combination of channels (e.g. mean)</a:t>
            </a:r>
          </a:p>
          <a:p>
            <a:pPr lvl="1"/>
            <a:r>
              <a:rPr lang="en-GB" dirty="0"/>
              <a:t>Can operate at different resolutions to optimise speed </a:t>
            </a:r>
          </a:p>
          <a:p>
            <a:pPr lvl="1"/>
            <a:r>
              <a:rPr lang="en-GB" dirty="0"/>
              <a:t>E.g. low-resolution combination of channels to classify Tissue/Glass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570952F-B91A-3318-825D-C33E06AA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120" y="2278697"/>
            <a:ext cx="5731510" cy="336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6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6E71-B908-6023-3361-1CAF0DF7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Pixel Classification –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F80CA-39A2-280E-CDE5-106EB790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0724"/>
            <a:ext cx="6273800" cy="468947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Very similar to object classification… but for pixels</a:t>
            </a:r>
          </a:p>
          <a:p>
            <a:r>
              <a:rPr lang="en-GB" dirty="0"/>
              <a:t>Multiple classes possible (</a:t>
            </a:r>
            <a:r>
              <a:rPr lang="en-GB" b="1" dirty="0"/>
              <a:t>often better to keep simple and classify one thing at a time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E.g. don’t make a classifier to tissue, islets, and nerves together</a:t>
            </a:r>
          </a:p>
          <a:p>
            <a:pPr lvl="1"/>
            <a:r>
              <a:rPr lang="en-GB" dirty="0"/>
              <a:t>Make one for each. Easier to modify and more flexible moving forward. </a:t>
            </a:r>
          </a:p>
          <a:p>
            <a:pPr lvl="1"/>
            <a:endParaRPr lang="en-GB" dirty="0"/>
          </a:p>
          <a:p>
            <a:r>
              <a:rPr lang="en-GB" dirty="0"/>
              <a:t>Again, I find it helpful to think of this as tabular data. Features are:</a:t>
            </a:r>
          </a:p>
          <a:p>
            <a:pPr lvl="1"/>
            <a:r>
              <a:rPr lang="en-GB" dirty="0"/>
              <a:t>Fluorescence intensity for each channel</a:t>
            </a:r>
          </a:p>
          <a:p>
            <a:pPr lvl="1"/>
            <a:r>
              <a:rPr lang="en-GB" b="1" dirty="0"/>
              <a:t>Also, a bunch of other hidden pixel values (“features”) generated by filtering the image</a:t>
            </a:r>
          </a:p>
          <a:p>
            <a:pPr lvl="2"/>
            <a:r>
              <a:rPr lang="en-GB" dirty="0"/>
              <a:t>Just Gaussian by default, but can add lots</a:t>
            </a:r>
          </a:p>
          <a:p>
            <a:pPr lvl="2"/>
            <a:r>
              <a:rPr lang="en-GB" dirty="0"/>
              <a:t>Look at them with “Show”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B7455-D027-15C0-5B4A-533EB767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1690688"/>
            <a:ext cx="4207908" cy="282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2B05A8-1FE4-9469-C176-1C0B20F0BA8B}"/>
              </a:ext>
            </a:extLst>
          </p:cNvPr>
          <p:cNvCxnSpPr/>
          <p:nvPr/>
        </p:nvCxnSpPr>
        <p:spPr>
          <a:xfrm flipH="1">
            <a:off x="9163050" y="1990724"/>
            <a:ext cx="204787" cy="185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7EFC6E-A8B5-86B2-213E-90C8F144C205}"/>
              </a:ext>
            </a:extLst>
          </p:cNvPr>
          <p:cNvCxnSpPr/>
          <p:nvPr/>
        </p:nvCxnSpPr>
        <p:spPr>
          <a:xfrm flipH="1">
            <a:off x="9468367" y="1990724"/>
            <a:ext cx="204787" cy="185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ABFE38-91B9-47A5-5A7D-E3EE7F1D4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32498"/>
              </p:ext>
            </p:extLst>
          </p:nvPr>
        </p:nvGraphicFramePr>
        <p:xfrm>
          <a:off x="7052985" y="4736724"/>
          <a:ext cx="49339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630">
                  <a:extLst>
                    <a:ext uri="{9D8B030D-6E8A-4147-A177-3AD203B41FA5}">
                      <a16:colId xmlns:a16="http://schemas.microsoft.com/office/drawing/2014/main" val="1201564030"/>
                    </a:ext>
                  </a:extLst>
                </a:gridCol>
                <a:gridCol w="341630">
                  <a:extLst>
                    <a:ext uri="{9D8B030D-6E8A-4147-A177-3AD203B41FA5}">
                      <a16:colId xmlns:a16="http://schemas.microsoft.com/office/drawing/2014/main" val="1329455116"/>
                    </a:ext>
                  </a:extLst>
                </a:gridCol>
                <a:gridCol w="732346">
                  <a:extLst>
                    <a:ext uri="{9D8B030D-6E8A-4147-A177-3AD203B41FA5}">
                      <a16:colId xmlns:a16="http://schemas.microsoft.com/office/drawing/2014/main" val="3566699103"/>
                    </a:ext>
                  </a:extLst>
                </a:gridCol>
                <a:gridCol w="940118">
                  <a:extLst>
                    <a:ext uri="{9D8B030D-6E8A-4147-A177-3AD203B41FA5}">
                      <a16:colId xmlns:a16="http://schemas.microsoft.com/office/drawing/2014/main" val="3721303241"/>
                    </a:ext>
                  </a:extLst>
                </a:gridCol>
                <a:gridCol w="819468">
                  <a:extLst>
                    <a:ext uri="{9D8B030D-6E8A-4147-A177-3AD203B41FA5}">
                      <a16:colId xmlns:a16="http://schemas.microsoft.com/office/drawing/2014/main" val="483568251"/>
                    </a:ext>
                  </a:extLst>
                </a:gridCol>
                <a:gridCol w="492443">
                  <a:extLst>
                    <a:ext uri="{9D8B030D-6E8A-4147-A177-3AD203B41FA5}">
                      <a16:colId xmlns:a16="http://schemas.microsoft.com/office/drawing/2014/main" val="1936850631"/>
                    </a:ext>
                  </a:extLst>
                </a:gridCol>
                <a:gridCol w="1266315">
                  <a:extLst>
                    <a:ext uri="{9D8B030D-6E8A-4147-A177-3AD203B41FA5}">
                      <a16:colId xmlns:a16="http://schemas.microsoft.com/office/drawing/2014/main" val="1712810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Insulin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…more?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5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76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7445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F7E2FE8-D5A3-1FF0-1969-F0378478D7CF}"/>
              </a:ext>
            </a:extLst>
          </p:cNvPr>
          <p:cNvSpPr txBox="1"/>
          <p:nvPr/>
        </p:nvSpPr>
        <p:spPr>
          <a:xfrm>
            <a:off x="7052985" y="5849244"/>
            <a:ext cx="493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/>
              <a:t>Table of data for each pixel used in ML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39763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DA0B-1F97-B343-DEBD-63648CED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02850" cy="1325563"/>
          </a:xfrm>
        </p:spPr>
        <p:txBody>
          <a:bodyPr/>
          <a:lstStyle/>
          <a:p>
            <a:r>
              <a:rPr lang="en-GB" dirty="0"/>
              <a:t>Example stack of image features available </a:t>
            </a:r>
          </a:p>
        </p:txBody>
      </p:sp>
      <p:pic>
        <p:nvPicPr>
          <p:cNvPr id="4" name="Feature stack example">
            <a:hlinkClick r:id="" action="ppaction://media"/>
            <a:extLst>
              <a:ext uri="{FF2B5EF4-FFF2-40B4-BE49-F238E27FC236}">
                <a16:creationId xmlns:a16="http://schemas.microsoft.com/office/drawing/2014/main" id="{C7B69773-7269-32EE-68D2-50E3ABD557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775" y="1895475"/>
            <a:ext cx="4219575" cy="42195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08F142-4339-1DCE-7561-6E5E2149B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474" y="2125186"/>
            <a:ext cx="3904179" cy="1326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7C03F2-1671-41A1-B09E-1D59667D1437}"/>
              </a:ext>
            </a:extLst>
          </p:cNvPr>
          <p:cNvSpPr txBox="1">
            <a:spLocks/>
          </p:cNvSpPr>
          <p:nvPr/>
        </p:nvSpPr>
        <p:spPr>
          <a:xfrm>
            <a:off x="5441950" y="3886200"/>
            <a:ext cx="6203950" cy="177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example uses 81 extra images  </a:t>
            </a:r>
          </a:p>
          <a:p>
            <a:r>
              <a:rPr lang="en-GB" dirty="0"/>
              <a:t>Open in ImageJ to see the channel/filter information (in workshop material – “Feature stack </a:t>
            </a:r>
            <a:r>
              <a:rPr lang="en-GB" dirty="0" err="1"/>
              <a:t>example.tif</a:t>
            </a:r>
            <a:r>
              <a:rPr lang="en-GB" dirty="0"/>
              <a:t>”)</a:t>
            </a:r>
          </a:p>
          <a:p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E30EA6-CADD-0AB6-AAC1-F492A9FAD185}"/>
              </a:ext>
            </a:extLst>
          </p:cNvPr>
          <p:cNvSpPr/>
          <p:nvPr/>
        </p:nvSpPr>
        <p:spPr>
          <a:xfrm>
            <a:off x="6096000" y="2125186"/>
            <a:ext cx="1831976" cy="5325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8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A05C-5491-F31C-16DF-002313A6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11700" cy="1325563"/>
          </a:xfrm>
        </p:spPr>
        <p:txBody>
          <a:bodyPr/>
          <a:lstStyle/>
          <a:p>
            <a:r>
              <a:rPr lang="en-GB" dirty="0"/>
              <a:t>Pixel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F012-E4EC-6554-2299-F269F471C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2150" y="1244009"/>
            <a:ext cx="5581650" cy="356770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All this extra data adds information about the context of those pixels e.g. near an edge? In a big structure?</a:t>
            </a:r>
          </a:p>
          <a:p>
            <a:r>
              <a:rPr lang="en-GB" dirty="0"/>
              <a:t>Here we’re adding 81 extra columns of data for every pixel being analysed</a:t>
            </a:r>
          </a:p>
          <a:p>
            <a:r>
              <a:rPr lang="en-GB" dirty="0"/>
              <a:t>Think about how different parts of the image change with different filters. Include them where necessary to assist classification.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Feature stack example-zoom">
            <a:hlinkClick r:id="" action="ppaction://media"/>
            <a:extLst>
              <a:ext uri="{FF2B5EF4-FFF2-40B4-BE49-F238E27FC236}">
                <a16:creationId xmlns:a16="http://schemas.microsoft.com/office/drawing/2014/main" id="{B10A3281-886F-10DD-B03E-A0056D93A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826" y="1825625"/>
            <a:ext cx="4391024" cy="439102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7FAF62-89E6-A636-77D1-B3EE808A0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87075"/>
              </p:ext>
            </p:extLst>
          </p:nvPr>
        </p:nvGraphicFramePr>
        <p:xfrm>
          <a:off x="6076017" y="4983479"/>
          <a:ext cx="4973916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11">
                  <a:extLst>
                    <a:ext uri="{9D8B030D-6E8A-4147-A177-3AD203B41FA5}">
                      <a16:colId xmlns:a16="http://schemas.microsoft.com/office/drawing/2014/main" val="1201564030"/>
                    </a:ext>
                  </a:extLst>
                </a:gridCol>
                <a:gridCol w="390911">
                  <a:extLst>
                    <a:ext uri="{9D8B030D-6E8A-4147-A177-3AD203B41FA5}">
                      <a16:colId xmlns:a16="http://schemas.microsoft.com/office/drawing/2014/main" val="1329455116"/>
                    </a:ext>
                  </a:extLst>
                </a:gridCol>
                <a:gridCol w="837988">
                  <a:extLst>
                    <a:ext uri="{9D8B030D-6E8A-4147-A177-3AD203B41FA5}">
                      <a16:colId xmlns:a16="http://schemas.microsoft.com/office/drawing/2014/main" val="3566699103"/>
                    </a:ext>
                  </a:extLst>
                </a:gridCol>
                <a:gridCol w="1448576">
                  <a:extLst>
                    <a:ext uri="{9D8B030D-6E8A-4147-A177-3AD203B41FA5}">
                      <a16:colId xmlns:a16="http://schemas.microsoft.com/office/drawing/2014/main" val="3721303241"/>
                    </a:ext>
                  </a:extLst>
                </a:gridCol>
                <a:gridCol w="1270530">
                  <a:extLst>
                    <a:ext uri="{9D8B030D-6E8A-4147-A177-3AD203B41FA5}">
                      <a16:colId xmlns:a16="http://schemas.microsoft.com/office/drawing/2014/main" val="48356825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936850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DAPI 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DAPI Weighted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Etc…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5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76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744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25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1DDD-8B72-7CBF-805D-584FA4F4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025"/>
          </a:xfrm>
        </p:spPr>
        <p:txBody>
          <a:bodyPr/>
          <a:lstStyle/>
          <a:p>
            <a:r>
              <a:rPr lang="en-GB" dirty="0"/>
              <a:t>Feature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0A8D9-1564-655C-407C-1D02420D6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9041"/>
            <a:ext cx="5492750" cy="4007921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Features are calculated by doing some maths on each pixel using information from the surrounding pixels.</a:t>
            </a:r>
          </a:p>
          <a:p>
            <a:r>
              <a:rPr lang="en-GB" dirty="0"/>
              <a:t>These surrounding pixels are typically chosen using a “kernel”. Its size will affect the result. </a:t>
            </a:r>
          </a:p>
          <a:p>
            <a:r>
              <a:rPr lang="en-GB" dirty="0"/>
              <a:t>The bigger the scale the bigger the image component being detected e.g. sub-cellular, cellular, multicellular. </a:t>
            </a:r>
          </a:p>
          <a:p>
            <a:r>
              <a:rPr lang="en-GB" dirty="0"/>
              <a:t>Change this to get the data you need to inform your classifier</a:t>
            </a:r>
          </a:p>
        </p:txBody>
      </p:sp>
      <p:pic>
        <p:nvPicPr>
          <p:cNvPr id="4" name="filter_3x3">
            <a:hlinkClick r:id="" action="ppaction://media"/>
            <a:extLst>
              <a:ext uri="{FF2B5EF4-FFF2-40B4-BE49-F238E27FC236}">
                <a16:creationId xmlns:a16="http://schemas.microsoft.com/office/drawing/2014/main" id="{AAE17DB7-E17E-EDF4-5E3B-3C35979C3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7850" y="429022"/>
            <a:ext cx="4965700" cy="2793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54673-F7C7-C4EF-E48A-39EC8CDA1DEB}"/>
              </a:ext>
            </a:extLst>
          </p:cNvPr>
          <p:cNvSpPr txBox="1"/>
          <p:nvPr/>
        </p:nvSpPr>
        <p:spPr>
          <a:xfrm>
            <a:off x="490172" y="6308209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More on filtering: https://bioimagebook.github.io/chapters/2-processing/4-filters/filters.html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15DA81-DC43-1592-CBB7-3BCBE74E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950" y="3925094"/>
            <a:ext cx="2389461" cy="1412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Feature zoom 4 Gaussian scales">
            <a:hlinkClick r:id="" action="ppaction://media"/>
            <a:extLst>
              <a:ext uri="{FF2B5EF4-FFF2-40B4-BE49-F238E27FC236}">
                <a16:creationId xmlns:a16="http://schemas.microsoft.com/office/drawing/2014/main" id="{3F1B313A-1A6A-696D-375F-E737116BA3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42400" y="3452039"/>
            <a:ext cx="2553097" cy="25530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DBE98-D574-CF8E-1638-C635A41801AB}"/>
              </a:ext>
            </a:extLst>
          </p:cNvPr>
          <p:cNvSpPr txBox="1"/>
          <p:nvPr/>
        </p:nvSpPr>
        <p:spPr>
          <a:xfrm>
            <a:off x="8267700" y="6003172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Gaussian filtering at 4 scales (1,2,4,8)</a:t>
            </a:r>
          </a:p>
        </p:txBody>
      </p:sp>
    </p:spTree>
    <p:extLst>
      <p:ext uri="{BB962C8B-B14F-4D97-AF65-F5344CB8AC3E}">
        <p14:creationId xmlns:p14="http://schemas.microsoft.com/office/powerpoint/2010/main" val="509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F76A-B6B1-F397-AF60-A4748C27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B1EA-92EE-EAB0-AECA-A04424E1A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7400" y="2609851"/>
            <a:ext cx="3435350" cy="356711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Gaussian example</a:t>
            </a:r>
          </a:p>
          <a:p>
            <a:r>
              <a:rPr lang="en-GB" dirty="0"/>
              <a:t>Values informative in combination</a:t>
            </a:r>
          </a:p>
          <a:p>
            <a:r>
              <a:rPr lang="en-GB" dirty="0"/>
              <a:t>E.g. </a:t>
            </a:r>
          </a:p>
          <a:p>
            <a:pPr lvl="1"/>
            <a:r>
              <a:rPr lang="en-GB" dirty="0"/>
              <a:t>Peaks in 1 finding small bright structures (e.g. cells?) </a:t>
            </a:r>
          </a:p>
          <a:p>
            <a:pPr lvl="1"/>
            <a:r>
              <a:rPr lang="en-GB" dirty="0"/>
              <a:t>Peaks in 10 finding big structures e.g. tissue substructure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5179F-1B03-42A2-4414-518943FA8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453186"/>
            <a:ext cx="7556500" cy="35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4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D12C-1A77-2920-EB58-B504363BA6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QuPath</a:t>
            </a:r>
            <a:r>
              <a:rPr lang="en-GB" dirty="0"/>
              <a:t> Scripting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913681-4F5E-3529-8D82-00E5100043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James Crichton</a:t>
            </a:r>
          </a:p>
          <a:p>
            <a:r>
              <a:rPr lang="en-GB" dirty="0"/>
              <a:t>12/06/25</a:t>
            </a:r>
          </a:p>
        </p:txBody>
      </p:sp>
    </p:spTree>
    <p:extLst>
      <p:ext uri="{BB962C8B-B14F-4D97-AF65-F5344CB8AC3E}">
        <p14:creationId xmlns:p14="http://schemas.microsoft.com/office/powerpoint/2010/main" val="112067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7A08-FD64-48D7-2003-2109AD3D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Pixel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A834B-481C-FA3D-8C7F-BF738A359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8169"/>
            <a:ext cx="6633099" cy="386010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As with an object classifier, representative diversity must be included</a:t>
            </a:r>
          </a:p>
          <a:p>
            <a:r>
              <a:rPr lang="en-GB" dirty="0"/>
              <a:t>Think about your features and what this might mean </a:t>
            </a:r>
          </a:p>
          <a:p>
            <a:pPr lvl="1"/>
            <a:r>
              <a:rPr lang="en-GB" dirty="0"/>
              <a:t>Not just loads of pixels from bits of your structure which look the same</a:t>
            </a:r>
          </a:p>
          <a:p>
            <a:pPr lvl="1"/>
            <a:r>
              <a:rPr lang="en-GB" dirty="0"/>
              <a:t>Balanced representation is important</a:t>
            </a:r>
          </a:p>
          <a:p>
            <a:pPr lvl="1"/>
            <a:r>
              <a:rPr lang="en-GB" dirty="0"/>
              <a:t>Structure edges often especially important and underrepresented.</a:t>
            </a:r>
          </a:p>
          <a:p>
            <a:r>
              <a:rPr lang="en-GB" dirty="0"/>
              <a:t>When training, </a:t>
            </a:r>
            <a:r>
              <a:rPr lang="en-GB" b="1" dirty="0"/>
              <a:t>Shift + right click </a:t>
            </a:r>
            <a:r>
              <a:rPr lang="en-GB" dirty="0"/>
              <a:t>can be used to quickly classify annotations.  </a:t>
            </a:r>
          </a:p>
          <a:p>
            <a:r>
              <a:rPr lang="en-GB" dirty="0"/>
              <a:t>The </a:t>
            </a:r>
            <a:r>
              <a:rPr lang="en-GB" b="1" u="sng" dirty="0"/>
              <a:t>shape</a:t>
            </a:r>
            <a:r>
              <a:rPr lang="en-GB" b="1" dirty="0"/>
              <a:t> </a:t>
            </a:r>
            <a:r>
              <a:rPr lang="en-GB" dirty="0"/>
              <a:t>of your annotations is </a:t>
            </a:r>
            <a:r>
              <a:rPr lang="en-GB" b="1" u="sng" dirty="0"/>
              <a:t>not used to train the model</a:t>
            </a:r>
            <a:r>
              <a:rPr lang="en-GB" dirty="0"/>
              <a:t>, this is just a way of selecting pixels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9909A-CE42-97C8-4BF0-AF50B73C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08" y="2498169"/>
            <a:ext cx="3723571" cy="32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1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BA67-348E-651C-8800-850EF705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training tools/strategies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E7F58-81A8-B689-F8FD-AED990D7F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2957"/>
            <a:ext cx="5529943" cy="33593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1. Can make a “training image” which is a collage of selected regions from your dataset</a:t>
            </a:r>
          </a:p>
          <a:p>
            <a:r>
              <a:rPr lang="en-GB" dirty="0"/>
              <a:t>Include diverse examples in a single place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2. Create separate projects for training each model, then combine in another project for analysis</a:t>
            </a:r>
          </a:p>
          <a:p>
            <a:r>
              <a:rPr lang="en-GB" dirty="0"/>
              <a:t>Keeps things very organised and flexible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563E3-4C33-CC50-FE9A-14034D22D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24" y="2038276"/>
            <a:ext cx="4949151" cy="38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36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B0F2-321F-D242-C577-9F3C358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#3 – Using classifiers from other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670E-9A32-ECB8-BC2F-FB2137DC9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9499"/>
            <a:ext cx="10515600" cy="2557463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509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7709-777F-FA98-2FA6-24F9545E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#4 – Starting to script in Groovy 😎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54EE-0556-AA61-A7B0-9F579C80F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0"/>
            <a:ext cx="6597650" cy="37766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Let’s dive straight into some basic examples to see how the language works</a:t>
            </a:r>
          </a:p>
          <a:p>
            <a:r>
              <a:rPr lang="en-GB" dirty="0"/>
              <a:t>“Practical 4 – Basic Groovy syntax” is a Groovy script, drag and drop this file into </a:t>
            </a:r>
            <a:r>
              <a:rPr lang="en-GB" dirty="0" err="1"/>
              <a:t>QuPath</a:t>
            </a:r>
            <a:r>
              <a:rPr lang="en-GB" dirty="0"/>
              <a:t> to open</a:t>
            </a:r>
          </a:p>
          <a:p>
            <a:r>
              <a:rPr lang="en-GB" dirty="0"/>
              <a:t>To run each separate section of the script, highlight it and press </a:t>
            </a:r>
            <a:r>
              <a:rPr lang="en-GB" b="1" dirty="0" err="1"/>
              <a:t>Ctrl+Shift+R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6D9B7-7A1B-B598-4445-E0162E6C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988" y="2051050"/>
            <a:ext cx="4132421" cy="40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14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FD64-73E3-605E-5DE0-D0CE7727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orientated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97A61-6429-C803-175A-9E6CE3720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899"/>
            <a:ext cx="5588000" cy="380206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Groovy is an “Object orientated” programming language</a:t>
            </a:r>
          </a:p>
          <a:p>
            <a:r>
              <a:rPr lang="en-GB" dirty="0"/>
              <a:t>This means that the objects contain both</a:t>
            </a:r>
          </a:p>
          <a:p>
            <a:pPr lvl="1"/>
            <a:r>
              <a:rPr lang="en-GB" b="1" dirty="0"/>
              <a:t>Data</a:t>
            </a:r>
          </a:p>
          <a:p>
            <a:pPr lvl="1"/>
            <a:r>
              <a:rPr lang="en-GB" dirty="0"/>
              <a:t>And </a:t>
            </a:r>
            <a:r>
              <a:rPr lang="en-GB" b="1" dirty="0"/>
              <a:t>methods</a:t>
            </a:r>
          </a:p>
          <a:p>
            <a:r>
              <a:rPr lang="en-GB" dirty="0"/>
              <a:t>This is super-robust but may be a shift in mind-set if you’re used to R (for example)</a:t>
            </a:r>
          </a:p>
          <a:p>
            <a:r>
              <a:rPr lang="en-GB" dirty="0"/>
              <a:t>You need to be careful about having the correct object for a desired task</a:t>
            </a:r>
          </a:p>
          <a:p>
            <a:pPr lvl="1"/>
            <a:r>
              <a:rPr lang="en-GB" dirty="0"/>
              <a:t>Can move between object types to do what you want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C5FAF6-A051-72E0-57DE-41683E9DA73E}"/>
              </a:ext>
            </a:extLst>
          </p:cNvPr>
          <p:cNvSpPr/>
          <p:nvPr/>
        </p:nvSpPr>
        <p:spPr>
          <a:xfrm>
            <a:off x="9429750" y="1591469"/>
            <a:ext cx="1924050" cy="869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Annotation Object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E701F6-52B9-207F-5C10-109B8B152960}"/>
              </a:ext>
            </a:extLst>
          </p:cNvPr>
          <p:cNvSpPr/>
          <p:nvPr/>
        </p:nvSpPr>
        <p:spPr>
          <a:xfrm>
            <a:off x="9429750" y="3045619"/>
            <a:ext cx="1924050" cy="869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81878-7CFB-C30E-66D4-7918A256B347}"/>
              </a:ext>
            </a:extLst>
          </p:cNvPr>
          <p:cNvSpPr/>
          <p:nvPr/>
        </p:nvSpPr>
        <p:spPr>
          <a:xfrm>
            <a:off x="9429750" y="4432300"/>
            <a:ext cx="1924050" cy="869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Geometry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F6513F-FC65-F88E-AD36-7F28B08A5A24}"/>
              </a:ext>
            </a:extLst>
          </p:cNvPr>
          <p:cNvSpPr/>
          <p:nvPr/>
        </p:nvSpPr>
        <p:spPr>
          <a:xfrm>
            <a:off x="7010400" y="4432300"/>
            <a:ext cx="1924050" cy="86995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A0CEB3-26CC-394A-5623-F377B00DC417}"/>
              </a:ext>
            </a:extLst>
          </p:cNvPr>
          <p:cNvCxnSpPr>
            <a:stCxn id="4" idx="2"/>
          </p:cNvCxnSpPr>
          <p:nvPr/>
        </p:nvCxnSpPr>
        <p:spPr>
          <a:xfrm>
            <a:off x="10391775" y="2461419"/>
            <a:ext cx="0" cy="504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2BD60-569D-F053-C328-92A0AD94C6B1}"/>
              </a:ext>
            </a:extLst>
          </p:cNvPr>
          <p:cNvCxnSpPr/>
          <p:nvPr/>
        </p:nvCxnSpPr>
        <p:spPr>
          <a:xfrm>
            <a:off x="10388600" y="3915569"/>
            <a:ext cx="0" cy="504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F8E82B-5B63-FBB2-5192-05590959B38D}"/>
              </a:ext>
            </a:extLst>
          </p:cNvPr>
          <p:cNvCxnSpPr>
            <a:cxnSpLocks/>
          </p:cNvCxnSpPr>
          <p:nvPr/>
        </p:nvCxnSpPr>
        <p:spPr>
          <a:xfrm flipH="1">
            <a:off x="9058275" y="4867275"/>
            <a:ext cx="2190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633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655B-CA4E-90BA-0205-1279C3DAE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89650"/>
            <a:ext cx="10515600" cy="633412"/>
          </a:xfrm>
        </p:spPr>
        <p:txBody>
          <a:bodyPr/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https://www.imagescientist.com/useful-simple-commands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A35C9-017C-5000-941D-9EAC46FF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80" y="260350"/>
            <a:ext cx="7416925" cy="53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CBBB-56FF-2E0D-6F74-D21912BD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Navigating Groovy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A38C-C3B8-7BCA-9ACA-C40A8F331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1699"/>
            <a:ext cx="4349750" cy="3579813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This one command transformed my use of </a:t>
            </a:r>
            <a:r>
              <a:rPr lang="en-GB" dirty="0" err="1"/>
              <a:t>QuPath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describe()</a:t>
            </a:r>
          </a:p>
          <a:p>
            <a:pPr marL="457200" lvl="1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r>
              <a:rPr lang="en-GB" dirty="0"/>
              <a:t>I use it on </a:t>
            </a:r>
            <a:r>
              <a:rPr lang="en-GB" b="1" u="sng" dirty="0"/>
              <a:t>everything</a:t>
            </a:r>
          </a:p>
          <a:p>
            <a:pPr lvl="1"/>
            <a:r>
              <a:rPr lang="en-GB" dirty="0"/>
              <a:t>Installed Groovy libraries e.g. </a:t>
            </a:r>
            <a:r>
              <a:rPr lang="en-GB" b="1" dirty="0"/>
              <a:t>QP</a:t>
            </a:r>
            <a:r>
              <a:rPr lang="en-GB" dirty="0"/>
              <a:t> (base). Lots more also available or can be imported</a:t>
            </a:r>
          </a:p>
          <a:p>
            <a:pPr lvl="1"/>
            <a:r>
              <a:rPr lang="en-GB" dirty="0"/>
              <a:t>See all the commands possible and associated input/output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674BA-8564-F0C3-62A3-F16F6B884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0668"/>
            <a:ext cx="5524149" cy="410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36DC81-FD05-D8A9-63A3-045CDE3DFB76}"/>
              </a:ext>
            </a:extLst>
          </p:cNvPr>
          <p:cNvCxnSpPr>
            <a:cxnSpLocks/>
          </p:cNvCxnSpPr>
          <p:nvPr/>
        </p:nvCxnSpPr>
        <p:spPr>
          <a:xfrm flipH="1">
            <a:off x="7734124" y="4140200"/>
            <a:ext cx="1117600" cy="755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99FD96-FAA4-C6D3-B335-2990A16C6361}"/>
              </a:ext>
            </a:extLst>
          </p:cNvPr>
          <p:cNvCxnSpPr>
            <a:cxnSpLocks/>
          </p:cNvCxnSpPr>
          <p:nvPr/>
        </p:nvCxnSpPr>
        <p:spPr>
          <a:xfrm flipV="1">
            <a:off x="6943815" y="4927599"/>
            <a:ext cx="120474" cy="142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C600CF-A399-727E-18D5-A8EB5E933FC3}"/>
              </a:ext>
            </a:extLst>
          </p:cNvPr>
          <p:cNvCxnSpPr>
            <a:cxnSpLocks/>
          </p:cNvCxnSpPr>
          <p:nvPr/>
        </p:nvCxnSpPr>
        <p:spPr>
          <a:xfrm>
            <a:off x="5575388" y="4146550"/>
            <a:ext cx="968289" cy="742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318F18-E6A7-F9E5-3616-72537C7A92A5}"/>
              </a:ext>
            </a:extLst>
          </p:cNvPr>
          <p:cNvSpPr txBox="1"/>
          <p:nvPr/>
        </p:nvSpPr>
        <p:spPr>
          <a:xfrm>
            <a:off x="4905553" y="3776939"/>
            <a:ext cx="939800" cy="36933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B6CBE5-0975-B90B-8C2F-BF93BA3981B4}"/>
              </a:ext>
            </a:extLst>
          </p:cNvPr>
          <p:cNvSpPr txBox="1"/>
          <p:nvPr/>
        </p:nvSpPr>
        <p:spPr>
          <a:xfrm>
            <a:off x="8851724" y="3808173"/>
            <a:ext cx="1867076" cy="36933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Arguments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6038D6-BBF6-C6DB-2D63-103830A64381}"/>
              </a:ext>
            </a:extLst>
          </p:cNvPr>
          <p:cNvSpPr txBox="1"/>
          <p:nvPr/>
        </p:nvSpPr>
        <p:spPr>
          <a:xfrm>
            <a:off x="6096000" y="6349999"/>
            <a:ext cx="1501597" cy="36933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3051060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ABB4-AEE2-F4B7-8CA7-FF726D1F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Navigating Groovy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09D8-D162-A521-2FED-1F1EB966B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899"/>
            <a:ext cx="5168900" cy="38846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describe() </a:t>
            </a:r>
          </a:p>
          <a:p>
            <a:pPr marL="0" indent="0">
              <a:buNone/>
            </a:pPr>
            <a:r>
              <a:rPr lang="en-GB" dirty="0"/>
              <a:t>can also be used on extracted objects e.g.  an annotation. 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Run command on this object by connecting them with a full stop “.”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e.g.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</a:rPr>
              <a:t>annotation.getDisplayedName</a:t>
            </a:r>
            <a:r>
              <a:rPr lang="en-GB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0D563-88CC-D955-2A9E-0F561FAC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07" y="406400"/>
            <a:ext cx="3603141" cy="604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87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F8B2-E73F-58F4-60D2-60644BE4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B3B5B-C0B5-4BAA-F41A-82BC19D91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301"/>
            <a:ext cx="7594600" cy="4157662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hlinkClick r:id="rId2"/>
              </a:rPr>
              <a:t>Image Scientist</a:t>
            </a:r>
            <a:endParaRPr lang="en-GB" dirty="0"/>
          </a:p>
          <a:p>
            <a:r>
              <a:rPr lang="en-GB" dirty="0"/>
              <a:t>Samples to knowledge workshop 2025:</a:t>
            </a:r>
            <a:endParaRPr lang="en-GB" dirty="0">
              <a:hlinkClick r:id="rId3"/>
            </a:endParaRPr>
          </a:p>
          <a:p>
            <a:pPr lvl="1"/>
            <a:r>
              <a:rPr lang="en-GB" dirty="0">
                <a:hlinkClick r:id="rId3"/>
              </a:rPr>
              <a:t>https://saramcardle.github.io/FS2K/README.html</a:t>
            </a:r>
          </a:p>
          <a:p>
            <a:r>
              <a:rPr lang="en-GB" dirty="0"/>
              <a:t>Ideas 2 Knowledge conference 2024:</a:t>
            </a:r>
            <a:endParaRPr lang="en-GB" dirty="0">
              <a:hlinkClick r:id="rId3"/>
            </a:endParaRPr>
          </a:p>
          <a:p>
            <a:pPr lvl="1"/>
            <a:r>
              <a:rPr lang="en-GB" dirty="0">
                <a:hlinkClick r:id="rId3"/>
              </a:rPr>
              <a:t>https://github.com/qupath/i2k2024</a:t>
            </a:r>
            <a:endParaRPr lang="en-GB" dirty="0"/>
          </a:p>
          <a:p>
            <a:pPr lvl="2"/>
            <a:r>
              <a:rPr lang="en-GB" dirty="0"/>
              <a:t>ImageJ, Groovy and Python support materials</a:t>
            </a:r>
          </a:p>
          <a:p>
            <a:pPr lvl="1"/>
            <a:r>
              <a:rPr lang="en-GB" dirty="0"/>
              <a:t>Relevant videos from this conference </a:t>
            </a:r>
            <a:r>
              <a:rPr lang="en-GB" dirty="0">
                <a:hlinkClick r:id="rId4"/>
              </a:rPr>
              <a:t>here</a:t>
            </a:r>
            <a:endParaRPr lang="en-GB" dirty="0"/>
          </a:p>
          <a:p>
            <a:r>
              <a:rPr lang="en-GB" dirty="0" err="1">
                <a:hlinkClick r:id="rId5"/>
              </a:rPr>
              <a:t>QuPath</a:t>
            </a:r>
            <a:r>
              <a:rPr lang="en-GB" dirty="0">
                <a:hlinkClick r:id="rId5"/>
              </a:rPr>
              <a:t> API</a:t>
            </a:r>
            <a:endParaRPr lang="en-GB" dirty="0"/>
          </a:p>
          <a:p>
            <a:pPr lvl="1"/>
            <a:r>
              <a:rPr lang="en-GB" dirty="0"/>
              <a:t>For detailed exploration or your options. Actually, very useful</a:t>
            </a:r>
          </a:p>
          <a:p>
            <a:r>
              <a:rPr lang="en-GB" dirty="0"/>
              <a:t>Image.sc </a:t>
            </a:r>
            <a:r>
              <a:rPr lang="en-GB" dirty="0" err="1"/>
              <a:t>focum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6"/>
              </a:rPr>
              <a:t>https://forum.image.sc/tag/qupath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0862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1A2E-0563-8068-0FFF-72C97B6E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en-GB" dirty="0"/>
              <a:t>Geometries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BD689-E91C-3DC5-98AA-2E2F42FAA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40" y="2959100"/>
            <a:ext cx="4734356" cy="3533775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Unlike ImageJ, </a:t>
            </a:r>
            <a:r>
              <a:rPr lang="en-GB" dirty="0" err="1"/>
              <a:t>QuPath</a:t>
            </a:r>
            <a:r>
              <a:rPr lang="en-GB" dirty="0"/>
              <a:t> doesn’t keep processed images and uses shape descriptions to store spatial data wherever possible</a:t>
            </a:r>
          </a:p>
          <a:p>
            <a:pPr lvl="1"/>
            <a:r>
              <a:rPr lang="en-GB" dirty="0"/>
              <a:t>I.e. description of a polygon’s coordinates, rather than a binary mask image showing its shape</a:t>
            </a:r>
          </a:p>
          <a:p>
            <a:r>
              <a:rPr lang="en-GB" dirty="0"/>
              <a:t>This is extremely efficient but does require a different approach and has some limitations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856B9-5E73-CB18-FBD0-5EE57737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849066"/>
            <a:ext cx="2081428" cy="23760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A9C366-6237-A972-A385-E880A494A10E}"/>
              </a:ext>
            </a:extLst>
          </p:cNvPr>
          <p:cNvCxnSpPr/>
          <p:nvPr/>
        </p:nvCxnSpPr>
        <p:spPr>
          <a:xfrm flipH="1">
            <a:off x="9702800" y="2120900"/>
            <a:ext cx="7302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1626AD-9575-4158-78E4-7C1089DBF55F}"/>
              </a:ext>
            </a:extLst>
          </p:cNvPr>
          <p:cNvCxnSpPr>
            <a:cxnSpLocks/>
          </p:cNvCxnSpPr>
          <p:nvPr/>
        </p:nvCxnSpPr>
        <p:spPr>
          <a:xfrm>
            <a:off x="7302500" y="1022350"/>
            <a:ext cx="660400" cy="234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7830E1-AB3C-A11E-95AE-AF99B9F4E9D0}"/>
              </a:ext>
            </a:extLst>
          </p:cNvPr>
          <p:cNvSpPr txBox="1"/>
          <p:nvPr/>
        </p:nvSpPr>
        <p:spPr>
          <a:xfrm>
            <a:off x="10322180" y="1659235"/>
            <a:ext cx="1462048" cy="923330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Mask has a value for every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90550-08BE-7BD8-B171-41B19BABF6A2}"/>
              </a:ext>
            </a:extLst>
          </p:cNvPr>
          <p:cNvSpPr txBox="1"/>
          <p:nvPr/>
        </p:nvSpPr>
        <p:spPr>
          <a:xfrm>
            <a:off x="5451220" y="469279"/>
            <a:ext cx="2081428" cy="1200329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Annotation/ROI just has the coordinates at corners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A67304-68A3-451D-93B1-159CF28B72A3}"/>
              </a:ext>
            </a:extLst>
          </p:cNvPr>
          <p:cNvSpPr txBox="1">
            <a:spLocks/>
          </p:cNvSpPr>
          <p:nvPr/>
        </p:nvSpPr>
        <p:spPr>
          <a:xfrm>
            <a:off x="6619444" y="4495801"/>
            <a:ext cx="4734356" cy="2008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Built commands to compare e.g. </a:t>
            </a:r>
          </a:p>
          <a:p>
            <a:pPr lvl="1"/>
            <a:r>
              <a:rPr lang="en-GB" dirty="0"/>
              <a:t>intersection</a:t>
            </a:r>
          </a:p>
          <a:p>
            <a:pPr lvl="1"/>
            <a:r>
              <a:rPr lang="en-GB" dirty="0"/>
              <a:t>distance </a:t>
            </a:r>
          </a:p>
          <a:p>
            <a:pPr lvl="1"/>
            <a:r>
              <a:rPr lang="en-GB" dirty="0"/>
              <a:t>union (join)</a:t>
            </a:r>
          </a:p>
          <a:p>
            <a:pPr lvl="1"/>
            <a:r>
              <a:rPr lang="en-GB" dirty="0"/>
              <a:t>buffer (dilate)</a:t>
            </a:r>
          </a:p>
        </p:txBody>
      </p:sp>
    </p:spTree>
    <p:extLst>
      <p:ext uri="{BB962C8B-B14F-4D97-AF65-F5344CB8AC3E}">
        <p14:creationId xmlns:p14="http://schemas.microsoft.com/office/powerpoint/2010/main" val="378410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61049-AC6D-A318-F2AA-5D0CE6FE0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4D59-5D77-E9C1-35B9-97E635D0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747962"/>
          </a:xfrm>
        </p:spPr>
        <p:txBody>
          <a:bodyPr/>
          <a:lstStyle/>
          <a:p>
            <a:r>
              <a:rPr lang="en-GB" dirty="0"/>
              <a:t>Not just a coding workshop</a:t>
            </a:r>
          </a:p>
          <a:p>
            <a:r>
              <a:rPr lang="en-GB" dirty="0"/>
              <a:t>Perform real-life analyses </a:t>
            </a:r>
          </a:p>
          <a:p>
            <a:r>
              <a:rPr lang="en-GB" dirty="0"/>
              <a:t>Learn what </a:t>
            </a:r>
            <a:r>
              <a:rPr lang="en-GB" dirty="0" err="1"/>
              <a:t>QuPath</a:t>
            </a:r>
            <a:r>
              <a:rPr lang="en-GB" dirty="0"/>
              <a:t> is good for (and not so good for)</a:t>
            </a:r>
          </a:p>
          <a:p>
            <a:r>
              <a:rPr lang="en-GB" dirty="0"/>
              <a:t>Practical detail about how to make the most of </a:t>
            </a:r>
            <a:r>
              <a:rPr lang="en-GB" dirty="0" err="1"/>
              <a:t>QuPath</a:t>
            </a:r>
            <a:endParaRPr lang="en-GB" dirty="0"/>
          </a:p>
          <a:p>
            <a:r>
              <a:rPr lang="en-GB" dirty="0"/>
              <a:t>Using Groovy scripting to automate and expand potential analyses</a:t>
            </a:r>
          </a:p>
        </p:txBody>
      </p:sp>
    </p:spTree>
    <p:extLst>
      <p:ext uri="{BB962C8B-B14F-4D97-AF65-F5344CB8AC3E}">
        <p14:creationId xmlns:p14="http://schemas.microsoft.com/office/powerpoint/2010/main" val="4034883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903-2AF7-7613-3217-3C4F9DC5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Hierarchies – what’s inside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1439-F87B-8CDB-6A4F-19D636835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50" y="2559049"/>
            <a:ext cx="5835650" cy="341940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Parent-child relationships</a:t>
            </a:r>
          </a:p>
          <a:p>
            <a:pPr lvl="1"/>
            <a:r>
              <a:rPr lang="en-GB" dirty="0"/>
              <a:t>Can be automatically calculated</a:t>
            </a:r>
          </a:p>
          <a:p>
            <a:pPr lvl="2"/>
            <a:r>
              <a:rPr lang="en-GB" dirty="0"/>
              <a:t>Ctrl + Shift + R</a:t>
            </a:r>
          </a:p>
          <a:p>
            <a:pPr lvl="2"/>
            <a:r>
              <a:rPr lang="en-GB" dirty="0"/>
              <a:t>Objects &gt;&gt; Annotations &gt;&gt; Resolve Hierarchy </a:t>
            </a:r>
          </a:p>
          <a:p>
            <a:pPr lvl="1"/>
            <a:r>
              <a:rPr lang="en-GB" dirty="0"/>
              <a:t>Also, options to do this more selectively</a:t>
            </a:r>
          </a:p>
          <a:p>
            <a:r>
              <a:rPr lang="en-GB" dirty="0"/>
              <a:t>“Annotations” must be completely contained to be a child</a:t>
            </a:r>
          </a:p>
          <a:p>
            <a:r>
              <a:rPr lang="en-GB" dirty="0"/>
              <a:t>“Detections” need an overlapping </a:t>
            </a:r>
            <a:r>
              <a:rPr lang="en-GB" u="sng" dirty="0"/>
              <a:t>centroid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AA87F-1050-86C8-8A89-AC5F4A0D18BF}"/>
              </a:ext>
            </a:extLst>
          </p:cNvPr>
          <p:cNvSpPr/>
          <p:nvPr/>
        </p:nvSpPr>
        <p:spPr>
          <a:xfrm>
            <a:off x="7156450" y="1752600"/>
            <a:ext cx="4616450" cy="374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Parent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777B32-70B0-A4E2-29EB-213E6717D2F3}"/>
              </a:ext>
            </a:extLst>
          </p:cNvPr>
          <p:cNvSpPr/>
          <p:nvPr/>
        </p:nvSpPr>
        <p:spPr>
          <a:xfrm>
            <a:off x="8953500" y="1339849"/>
            <a:ext cx="2590800" cy="1066801"/>
          </a:xfrm>
          <a:prstGeom prst="triangl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Non-child annotation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2951F45-45CB-B961-AABE-42B5167098EA}"/>
              </a:ext>
            </a:extLst>
          </p:cNvPr>
          <p:cNvSpPr/>
          <p:nvPr/>
        </p:nvSpPr>
        <p:spPr>
          <a:xfrm>
            <a:off x="7239000" y="2025649"/>
            <a:ext cx="2520949" cy="1066801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Child annotation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4A33C7-6260-2212-3066-10555CF0C23C}"/>
              </a:ext>
            </a:extLst>
          </p:cNvPr>
          <p:cNvSpPr/>
          <p:nvPr/>
        </p:nvSpPr>
        <p:spPr>
          <a:xfrm>
            <a:off x="9150350" y="3892551"/>
            <a:ext cx="1898650" cy="122555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Child Detection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A8F4B2-6E6C-3779-2F67-29C156393CB5}"/>
              </a:ext>
            </a:extLst>
          </p:cNvPr>
          <p:cNvSpPr/>
          <p:nvPr/>
        </p:nvSpPr>
        <p:spPr>
          <a:xfrm>
            <a:off x="7239000" y="4692651"/>
            <a:ext cx="1898650" cy="122555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Child Detection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D3A57D-80F1-1FB2-DB7C-9BCE9E61CB1E}"/>
              </a:ext>
            </a:extLst>
          </p:cNvPr>
          <p:cNvSpPr/>
          <p:nvPr/>
        </p:nvSpPr>
        <p:spPr>
          <a:xfrm>
            <a:off x="9575800" y="5378452"/>
            <a:ext cx="1898650" cy="1225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Non-child Detection</a:t>
            </a:r>
          </a:p>
        </p:txBody>
      </p:sp>
    </p:spTree>
    <p:extLst>
      <p:ext uri="{BB962C8B-B14F-4D97-AF65-F5344CB8AC3E}">
        <p14:creationId xmlns:p14="http://schemas.microsoft.com/office/powerpoint/2010/main" val="2074829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22F0-58A8-59B8-9898-577A0EBE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6EB5-A3BF-7B2E-F3BF-F7E9FC0BE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9049"/>
            <a:ext cx="4832350" cy="361791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An example where you might want to </a:t>
            </a:r>
            <a:r>
              <a:rPr lang="en-GB" b="1" dirty="0"/>
              <a:t>force </a:t>
            </a:r>
            <a:r>
              <a:rPr lang="en-GB" dirty="0"/>
              <a:t>a hierarchy is if you create a ring around an object</a:t>
            </a:r>
          </a:p>
          <a:p>
            <a:r>
              <a:rPr lang="en-GB" dirty="0"/>
              <a:t>A parent/child relationship will not automatically be detected as one is not actually  contained in the other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940019-A168-7645-88AA-6129139C88C1}"/>
              </a:ext>
            </a:extLst>
          </p:cNvPr>
          <p:cNvSpPr/>
          <p:nvPr/>
        </p:nvSpPr>
        <p:spPr>
          <a:xfrm>
            <a:off x="6578600" y="1690688"/>
            <a:ext cx="4189412" cy="41894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443E95-801D-99DA-A981-F01447011F9C}"/>
              </a:ext>
            </a:extLst>
          </p:cNvPr>
          <p:cNvSpPr/>
          <p:nvPr/>
        </p:nvSpPr>
        <p:spPr>
          <a:xfrm>
            <a:off x="7664450" y="2732088"/>
            <a:ext cx="2170112" cy="217011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D76BA-E77A-DF93-0431-31D7D530E70B}"/>
              </a:ext>
            </a:extLst>
          </p:cNvPr>
          <p:cNvSpPr txBox="1"/>
          <p:nvPr/>
        </p:nvSpPr>
        <p:spPr>
          <a:xfrm>
            <a:off x="7461250" y="1962150"/>
            <a:ext cx="247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Outer Ring Object</a:t>
            </a:r>
          </a:p>
        </p:txBody>
      </p:sp>
    </p:spTree>
    <p:extLst>
      <p:ext uri="{BB962C8B-B14F-4D97-AF65-F5344CB8AC3E}">
        <p14:creationId xmlns:p14="http://schemas.microsoft.com/office/powerpoint/2010/main" val="171655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062AC-52DA-EC07-8EC2-AF10EF28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Naming in hierarchies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29C8-E843-4B12-42C9-ABB68267F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1250"/>
            <a:ext cx="5257800" cy="385445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The object “Name” and “Classification” is used in the “Parent” data</a:t>
            </a:r>
          </a:p>
          <a:p>
            <a:r>
              <a:rPr lang="en-GB" dirty="0"/>
              <a:t>Annotations don’t automatically have a Name. This is often empty</a:t>
            </a:r>
          </a:p>
          <a:p>
            <a:r>
              <a:rPr lang="en-GB" dirty="0"/>
              <a:t>Annotations have a unique “</a:t>
            </a:r>
            <a:r>
              <a:rPr lang="en-GB" dirty="0" err="1"/>
              <a:t>ObjectID</a:t>
            </a:r>
            <a:r>
              <a:rPr lang="en-GB" dirty="0"/>
              <a:t>”</a:t>
            </a:r>
          </a:p>
          <a:p>
            <a:r>
              <a:rPr lang="en-GB" dirty="0"/>
              <a:t>If you want, you can make the </a:t>
            </a:r>
            <a:r>
              <a:rPr lang="en-GB" dirty="0" err="1"/>
              <a:t>ObjectID</a:t>
            </a:r>
            <a:r>
              <a:rPr lang="en-GB" dirty="0"/>
              <a:t> into the Name, so you can work out exactly which object is the parent</a:t>
            </a:r>
          </a:p>
          <a:p>
            <a:r>
              <a:rPr lang="en-GB" dirty="0"/>
              <a:t>Be tactical with your use of the “Name” value. You can add measurements, but just </a:t>
            </a:r>
            <a:r>
              <a:rPr lang="en-GB" b="1" dirty="0"/>
              <a:t>numeric. </a:t>
            </a:r>
            <a:r>
              <a:rPr lang="en-GB" dirty="0"/>
              <a:t>This is the only place you can add a string of characters. 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FC5A5-6AE8-0B75-53A6-9EF0296D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94" y="2031779"/>
            <a:ext cx="3839111" cy="3162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FA8A6D-3A10-F5C0-38C7-1C16DC743F10}"/>
              </a:ext>
            </a:extLst>
          </p:cNvPr>
          <p:cNvCxnSpPr/>
          <p:nvPr/>
        </p:nvCxnSpPr>
        <p:spPr>
          <a:xfrm>
            <a:off x="6813550" y="2736850"/>
            <a:ext cx="582344" cy="311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56187D-6E06-168C-0160-0E1A07984943}"/>
              </a:ext>
            </a:extLst>
          </p:cNvPr>
          <p:cNvCxnSpPr/>
          <p:nvPr/>
        </p:nvCxnSpPr>
        <p:spPr>
          <a:xfrm>
            <a:off x="6813550" y="2984500"/>
            <a:ext cx="582344" cy="311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EBF69A-9ED8-E62C-607D-790CB2625687}"/>
              </a:ext>
            </a:extLst>
          </p:cNvPr>
          <p:cNvCxnSpPr>
            <a:cxnSpLocks/>
          </p:cNvCxnSpPr>
          <p:nvPr/>
        </p:nvCxnSpPr>
        <p:spPr>
          <a:xfrm flipV="1">
            <a:off x="6699250" y="3543300"/>
            <a:ext cx="696644" cy="298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35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2A28-9BE8-6D91-A70F-7DC38AC1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#5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2D3E-F25B-9393-6119-9E2892FF3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9349"/>
            <a:ext cx="10515600" cy="3757613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Char char="-"/>
            </a:pPr>
            <a:r>
              <a:rPr lang="en-GB" dirty="0"/>
              <a:t>Practical 5 scripts guide you through a range of common processes. 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Start by opening the </a:t>
            </a:r>
            <a:r>
              <a:rPr lang="en-GB" dirty="0" err="1"/>
              <a:t>QuPath</a:t>
            </a:r>
            <a:r>
              <a:rPr lang="en-GB" dirty="0"/>
              <a:t> Project in “Practical 5/Analysis Project”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Open the image (Project &gt;&gt; Double click image to open)</a:t>
            </a:r>
          </a:p>
          <a:p>
            <a:pPr lvl="1">
              <a:buFontTx/>
              <a:buChar char="-"/>
            </a:pPr>
            <a:r>
              <a:rPr lang="en-GB" dirty="0"/>
              <a:t>May need to be connected to the correct image file location. Dialogue to do this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Open scripts from within the project: Automate &gt;&gt; Project Scripts</a:t>
            </a:r>
          </a:p>
          <a:p>
            <a:pPr marL="914400" lvl="1" indent="-457200">
              <a:buAutoNum type="alphaLcParenR"/>
            </a:pPr>
            <a:r>
              <a:rPr lang="en-GB" dirty="0"/>
              <a:t>Looping over islets</a:t>
            </a:r>
          </a:p>
          <a:p>
            <a:pPr marL="914400" lvl="1" indent="-457200">
              <a:buAutoNum type="alphaLcParenR"/>
            </a:pPr>
            <a:r>
              <a:rPr lang="en-GB" dirty="0"/>
              <a:t>Islet Nerve Overlap</a:t>
            </a:r>
          </a:p>
          <a:p>
            <a:pPr marL="914400" lvl="1" indent="-457200">
              <a:buAutoNum type="alphaLcParenR"/>
            </a:pPr>
            <a:r>
              <a:rPr lang="en-GB" dirty="0"/>
              <a:t>Hierarchy script</a:t>
            </a:r>
          </a:p>
          <a:p>
            <a:pPr marL="914400" lvl="1" indent="-457200">
              <a:buAutoNum type="alphaLcParenR"/>
            </a:pPr>
            <a:r>
              <a:rPr lang="en-GB" dirty="0"/>
              <a:t>Manipulating annotations and editing the hierarchy</a:t>
            </a:r>
          </a:p>
        </p:txBody>
      </p:sp>
    </p:spTree>
    <p:extLst>
      <p:ext uri="{BB962C8B-B14F-4D97-AF65-F5344CB8AC3E}">
        <p14:creationId xmlns:p14="http://schemas.microsoft.com/office/powerpoint/2010/main" val="1267668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9FF42-1484-48D1-B479-7F2A122A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66E1-A820-3980-2185-7661E315E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558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7264-0C68-8077-EF83-8280D53C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IntelliJ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B34F-046A-192F-E5B0-4AB515923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54649"/>
            <a:ext cx="10515600" cy="722313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hlinkClick r:id="rId2"/>
              </a:rPr>
              <a:t>https://github.com/qupath/qupath/wiki/Advanced-scripting-with-IntelliJ</a:t>
            </a:r>
            <a:endParaRPr lang="en-GB" dirty="0"/>
          </a:p>
          <a:p>
            <a:r>
              <a:rPr lang="en-GB" dirty="0"/>
              <a:t>Connect IntelliJ to </a:t>
            </a:r>
            <a:r>
              <a:rPr lang="en-GB" dirty="0" err="1"/>
              <a:t>QuPath</a:t>
            </a:r>
            <a:r>
              <a:rPr lang="en-GB" dirty="0"/>
              <a:t> and get autofill and hints etc</a:t>
            </a:r>
          </a:p>
          <a:p>
            <a:endParaRPr lang="en-GB" dirty="0"/>
          </a:p>
        </p:txBody>
      </p:sp>
      <p:pic>
        <p:nvPicPr>
          <p:cNvPr id="3074" name="Picture 2" descr="IntelliJ and QUPath">
            <a:extLst>
              <a:ext uri="{FF2B5EF4-FFF2-40B4-BE49-F238E27FC236}">
                <a16:creationId xmlns:a16="http://schemas.microsoft.com/office/drawing/2014/main" id="{89E872D4-5545-3F2A-DD7C-6A815C79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88"/>
          <a:stretch/>
        </p:blipFill>
        <p:spPr bwMode="auto">
          <a:xfrm>
            <a:off x="635000" y="1916667"/>
            <a:ext cx="4432300" cy="30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lliJ and QUPath">
            <a:extLst>
              <a:ext uri="{FF2B5EF4-FFF2-40B4-BE49-F238E27FC236}">
                <a16:creationId xmlns:a16="http://schemas.microsoft.com/office/drawing/2014/main" id="{32543083-F85C-AF36-6AC4-1D44EED5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901" y="1563134"/>
            <a:ext cx="5375462" cy="32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583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F163-33CA-4578-33CD-5F2B84E9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B028-1AC9-6538-0166-CE3FF3B94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0949"/>
            <a:ext cx="6146800" cy="3656013"/>
          </a:xfrm>
        </p:spPr>
        <p:txBody>
          <a:bodyPr/>
          <a:lstStyle/>
          <a:p>
            <a:r>
              <a:rPr lang="en-GB" dirty="0"/>
              <a:t>ImageJ is built into </a:t>
            </a:r>
            <a:r>
              <a:rPr lang="en-GB" dirty="0" err="1"/>
              <a:t>QuPath</a:t>
            </a:r>
            <a:endParaRPr lang="en-GB" dirty="0"/>
          </a:p>
          <a:p>
            <a:r>
              <a:rPr lang="en-GB" dirty="0"/>
              <a:t>Export to it </a:t>
            </a:r>
          </a:p>
          <a:p>
            <a:pPr lvl="1"/>
            <a:r>
              <a:rPr lang="en-GB" dirty="0"/>
              <a:t>Use for making figures 	</a:t>
            </a:r>
          </a:p>
          <a:p>
            <a:pPr lvl="2"/>
            <a:r>
              <a:rPr lang="en-GB" dirty="0"/>
              <a:t>Will need to </a:t>
            </a:r>
            <a:r>
              <a:rPr lang="en-GB" dirty="0" err="1"/>
              <a:t>downsample</a:t>
            </a:r>
            <a:r>
              <a:rPr lang="en-GB" dirty="0"/>
              <a:t> if a big area – not exported as a pyramid. </a:t>
            </a:r>
          </a:p>
          <a:p>
            <a:pPr lvl="1"/>
            <a:r>
              <a:rPr lang="en-GB" dirty="0"/>
              <a:t>Also use for generating new ROIs and using the wider functionality of ImageJ</a:t>
            </a:r>
          </a:p>
          <a:p>
            <a:pPr lvl="1"/>
            <a:r>
              <a:rPr lang="en-GB" dirty="0"/>
              <a:t>Can direct to your own installation with plugins e.g. Fiji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AC7B0-A740-C979-2DB9-B504B92E9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815" y="1623715"/>
            <a:ext cx="3896269" cy="4258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08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EDD9-17CB-7B66-F2EE-3FD17B41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Stardist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EB105-CCF6-481D-E9DE-23B06A16B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250" y="2552701"/>
            <a:ext cx="5022850" cy="399256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Pre-trained deep learning for nuclei segmentation</a:t>
            </a:r>
          </a:p>
          <a:p>
            <a:pPr lvl="1"/>
            <a:r>
              <a:rPr lang="en-GB" dirty="0"/>
              <a:t>Fluorescence and brightfield</a:t>
            </a:r>
          </a:p>
          <a:p>
            <a:r>
              <a:rPr lang="en-GB" dirty="0"/>
              <a:t>Follow the installation guide here:</a:t>
            </a:r>
          </a:p>
          <a:p>
            <a:pPr lvl="1"/>
            <a:r>
              <a:rPr lang="en-GB" dirty="0">
                <a:hlinkClick r:id="rId2"/>
              </a:rPr>
              <a:t>https://github.com/qupath/qupath-extension-stardist</a:t>
            </a:r>
            <a:endParaRPr lang="en-GB" dirty="0"/>
          </a:p>
          <a:p>
            <a:r>
              <a:rPr lang="en-GB" dirty="0"/>
              <a:t>Need to download models from here and direct to them in the </a:t>
            </a:r>
            <a:r>
              <a:rPr lang="en-GB" dirty="0" err="1"/>
              <a:t>stardist</a:t>
            </a:r>
            <a:r>
              <a:rPr lang="en-GB" dirty="0"/>
              <a:t> script:</a:t>
            </a:r>
          </a:p>
          <a:p>
            <a:pPr lvl="1"/>
            <a:r>
              <a:rPr lang="en-GB" dirty="0">
                <a:hlinkClick r:id="rId3"/>
              </a:rPr>
              <a:t>https://github.com/qupath/models/tree/main/stardist</a:t>
            </a:r>
            <a:endParaRPr lang="en-GB" dirty="0"/>
          </a:p>
          <a:p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B358C9-BB34-1D17-D168-C23E85118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74" y="2889250"/>
            <a:ext cx="4143551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47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87C0-1030-ADB3-2597-3CFC57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Warpy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3D8FF-AEB4-92C1-0A86-D15371D23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4059"/>
            <a:ext cx="3543300" cy="350996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Image registration/combination</a:t>
            </a:r>
          </a:p>
          <a:p>
            <a:r>
              <a:rPr lang="en-GB" dirty="0"/>
              <a:t>E.g. for re-imaging tissue or imaging serial sections </a:t>
            </a:r>
          </a:p>
          <a:p>
            <a:r>
              <a:rPr lang="en-GB" dirty="0">
                <a:hlinkClick r:id="rId2"/>
              </a:rPr>
              <a:t>https://imagej.net/plugins/bdv/warpy/warpy</a:t>
            </a:r>
            <a:endParaRPr lang="en-GB" dirty="0"/>
          </a:p>
          <a:p>
            <a:pPr lvl="1"/>
            <a:r>
              <a:rPr lang="en-GB" dirty="0"/>
              <a:t>Look at the videos for a quick taster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FDB66-19DC-4ABE-1B63-CC4B58C5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81" y="2194541"/>
            <a:ext cx="60796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8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CCEE-0513-DC2F-5DBE-360D61CE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(Also, further extension for Aligning Big Brains and Atlases – ABBA)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6E014DB9-00A0-053F-B201-136E8B65B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2408884"/>
            <a:ext cx="5805374" cy="360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7BB584-7B25-F21C-246E-B56D81AB9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2666999"/>
            <a:ext cx="5022850" cy="3509647"/>
          </a:xfrm>
        </p:spPr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https://abba-documentation.readthedocs.io/en/latest/installation/installation.html</a:t>
            </a:r>
            <a:endParaRPr lang="en-GB" dirty="0"/>
          </a:p>
          <a:p>
            <a:r>
              <a:rPr lang="en-GB" dirty="0"/>
              <a:t>Included with </a:t>
            </a:r>
            <a:r>
              <a:rPr lang="en-GB" dirty="0" err="1"/>
              <a:t>Warpy</a:t>
            </a:r>
            <a:endParaRPr lang="en-GB" dirty="0"/>
          </a:p>
          <a:p>
            <a:r>
              <a:rPr lang="en-GB" dirty="0"/>
              <a:t>Align to brain atlases e.g. Allen Brain Atlas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05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ACA0-DE35-D23B-4353-9AE9FE79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QuPath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0E0FB6-404F-9BCA-5046-6CAA4BA49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76640"/>
              </p:ext>
            </p:extLst>
          </p:nvPr>
        </p:nvGraphicFramePr>
        <p:xfrm>
          <a:off x="1663700" y="2224616"/>
          <a:ext cx="90932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6600">
                  <a:extLst>
                    <a:ext uri="{9D8B030D-6E8A-4147-A177-3AD203B41FA5}">
                      <a16:colId xmlns:a16="http://schemas.microsoft.com/office/drawing/2014/main" val="3100233195"/>
                    </a:ext>
                  </a:extLst>
                </a:gridCol>
                <a:gridCol w="4546600">
                  <a:extLst>
                    <a:ext uri="{9D8B030D-6E8A-4147-A177-3AD203B41FA5}">
                      <a16:colId xmlns:a16="http://schemas.microsoft.com/office/drawing/2014/main" val="2622660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48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High throughput 2D analysis (not just big images)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&gt;2D imaging (3D or timelapse awkward to work with)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220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Multiplex images (lots of channels)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Rigid analysis using tools in tabs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57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Using and training machine learning (traditional approaches also available)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so good for non-standard analyses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5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Visually exploring annotations generated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Generally, cannot manipulate or generate new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99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Analysis of big images (pyramid files)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4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Large and supportive community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44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Scripting adds significant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506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202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F7CF-EF21-862F-8F9C-79F55AFE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annotations for laser capture at RILD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62CE0-8E69-2B6D-E611-A3911CA8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5" y="2446951"/>
            <a:ext cx="3481276" cy="287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screenshot of a microscope&#10;&#10;Description automatically generated">
            <a:extLst>
              <a:ext uri="{FF2B5EF4-FFF2-40B4-BE49-F238E27FC236}">
                <a16:creationId xmlns:a16="http://schemas.microsoft.com/office/drawing/2014/main" id="{488CD097-EC59-66A8-59FC-389EEED1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98" y="2161201"/>
            <a:ext cx="5531241" cy="351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010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5911-7103-A8A2-76F8-572BDC97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Colour</a:t>
            </a:r>
            <a:r>
              <a:rPr lang="en-GB" dirty="0"/>
              <a:t> unmixing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6DC25-4A86-20F4-6029-8E737DD9E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5151"/>
            <a:ext cx="10515600" cy="1531811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Work in progress at RILD</a:t>
            </a:r>
          </a:p>
          <a:p>
            <a:r>
              <a:rPr lang="en-GB" dirty="0"/>
              <a:t>Spectrally unmix stains to calculate separate channels</a:t>
            </a:r>
          </a:p>
          <a:p>
            <a:r>
              <a:rPr lang="en-GB" dirty="0"/>
              <a:t>We do this for </a:t>
            </a:r>
            <a:r>
              <a:rPr lang="en-GB" u="sng" dirty="0"/>
              <a:t>fluorescent</a:t>
            </a:r>
            <a:r>
              <a:rPr lang="en-GB" dirty="0"/>
              <a:t> stains. We are working on </a:t>
            </a:r>
            <a:r>
              <a:rPr lang="en-GB" u="sng" dirty="0"/>
              <a:t>colour</a:t>
            </a:r>
            <a:r>
              <a:rPr lang="en-GB" dirty="0"/>
              <a:t> stains</a:t>
            </a:r>
          </a:p>
          <a:p>
            <a:r>
              <a:rPr lang="en-GB" dirty="0"/>
              <a:t>i.e. not just Red, Green, Blue filter, but application of a tuneable range of wavelength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BA221-86A5-F046-56D6-94BD18CA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17" y="1690688"/>
            <a:ext cx="7838364" cy="2656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953FA8-A905-A2C1-6CEA-D1B224EE3ED0}"/>
              </a:ext>
            </a:extLst>
          </p:cNvPr>
          <p:cNvSpPr/>
          <p:nvPr/>
        </p:nvSpPr>
        <p:spPr>
          <a:xfrm>
            <a:off x="3712691" y="1635255"/>
            <a:ext cx="402608" cy="1380024"/>
          </a:xfrm>
          <a:prstGeom prst="rect">
            <a:avLst/>
          </a:prstGeom>
          <a:solidFill>
            <a:schemeClr val="accent5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5D11B4-192E-DA55-31C0-25468E2CD22F}"/>
              </a:ext>
            </a:extLst>
          </p:cNvPr>
          <p:cNvSpPr/>
          <p:nvPr/>
        </p:nvSpPr>
        <p:spPr>
          <a:xfrm>
            <a:off x="4115299" y="1635255"/>
            <a:ext cx="402608" cy="1380024"/>
          </a:xfrm>
          <a:prstGeom prst="rect">
            <a:avLst/>
          </a:prstGeom>
          <a:solidFill>
            <a:schemeClr val="accent5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B3D07-A5D5-2227-15A9-C625432A75EC}"/>
              </a:ext>
            </a:extLst>
          </p:cNvPr>
          <p:cNvSpPr/>
          <p:nvPr/>
        </p:nvSpPr>
        <p:spPr>
          <a:xfrm>
            <a:off x="4872183" y="1635255"/>
            <a:ext cx="402608" cy="1380024"/>
          </a:xfrm>
          <a:prstGeom prst="rect">
            <a:avLst/>
          </a:prstGeom>
          <a:solidFill>
            <a:schemeClr val="accent5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F1FF6E-D2FF-A304-1BA1-7E5A22ABD174}"/>
              </a:ext>
            </a:extLst>
          </p:cNvPr>
          <p:cNvSpPr/>
          <p:nvPr/>
        </p:nvSpPr>
        <p:spPr>
          <a:xfrm>
            <a:off x="6187769" y="1635255"/>
            <a:ext cx="402608" cy="1380024"/>
          </a:xfrm>
          <a:prstGeom prst="rect">
            <a:avLst/>
          </a:prstGeom>
          <a:solidFill>
            <a:schemeClr val="accent5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30E887-AB2E-EBF2-E556-58DC67CDF31A}"/>
              </a:ext>
            </a:extLst>
          </p:cNvPr>
          <p:cNvSpPr/>
          <p:nvPr/>
        </p:nvSpPr>
        <p:spPr>
          <a:xfrm>
            <a:off x="8313883" y="1635255"/>
            <a:ext cx="402608" cy="1380024"/>
          </a:xfrm>
          <a:prstGeom prst="rect">
            <a:avLst/>
          </a:prstGeom>
          <a:solidFill>
            <a:schemeClr val="accent5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BD5C51-F48C-001F-5837-DED4B83C1310}"/>
              </a:ext>
            </a:extLst>
          </p:cNvPr>
          <p:cNvGrpSpPr/>
          <p:nvPr/>
        </p:nvGrpSpPr>
        <p:grpSpPr>
          <a:xfrm>
            <a:off x="3003197" y="1635255"/>
            <a:ext cx="383086" cy="1380024"/>
            <a:chOff x="4726873" y="5277966"/>
            <a:chExt cx="383086" cy="1380024"/>
          </a:xfrm>
          <a:noFill/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4EACEC-92CE-85DC-93E8-F77D04680621}"/>
                </a:ext>
              </a:extLst>
            </p:cNvPr>
            <p:cNvSpPr/>
            <p:nvPr/>
          </p:nvSpPr>
          <p:spPr>
            <a:xfrm>
              <a:off x="472687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87CB5A-B447-F67B-D51A-2D7F07E754A3}"/>
                </a:ext>
              </a:extLst>
            </p:cNvPr>
            <p:cNvSpPr/>
            <p:nvPr/>
          </p:nvSpPr>
          <p:spPr>
            <a:xfrm>
              <a:off x="4782472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098ADD-0CE6-FBF8-89FF-7F4E5CEC7B5E}"/>
                </a:ext>
              </a:extLst>
            </p:cNvPr>
            <p:cNvSpPr/>
            <p:nvPr/>
          </p:nvSpPr>
          <p:spPr>
            <a:xfrm>
              <a:off x="4833554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D896D8-E056-DF55-2108-242FEA3C889A}"/>
                </a:ext>
              </a:extLst>
            </p:cNvPr>
            <p:cNvSpPr/>
            <p:nvPr/>
          </p:nvSpPr>
          <p:spPr>
            <a:xfrm>
              <a:off x="4881151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221814-BBD0-86CB-1717-814BBDFA6415}"/>
                </a:ext>
              </a:extLst>
            </p:cNvPr>
            <p:cNvSpPr/>
            <p:nvPr/>
          </p:nvSpPr>
          <p:spPr>
            <a:xfrm>
              <a:off x="4935799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F1A45F-EF0A-5E53-5EE5-90CDEBFCBEE4}"/>
                </a:ext>
              </a:extLst>
            </p:cNvPr>
            <p:cNvSpPr/>
            <p:nvPr/>
          </p:nvSpPr>
          <p:spPr>
            <a:xfrm>
              <a:off x="500011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4BD5A6-BFFA-EE62-AB2E-C72F10A1F478}"/>
                </a:ext>
              </a:extLst>
            </p:cNvPr>
            <p:cNvSpPr/>
            <p:nvPr/>
          </p:nvSpPr>
          <p:spPr>
            <a:xfrm>
              <a:off x="5064240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6495460-C2A2-37BE-B5C4-8252F684B58A}"/>
              </a:ext>
            </a:extLst>
          </p:cNvPr>
          <p:cNvSpPr/>
          <p:nvPr/>
        </p:nvSpPr>
        <p:spPr>
          <a:xfrm>
            <a:off x="2990173" y="1631689"/>
            <a:ext cx="402608" cy="1380024"/>
          </a:xfrm>
          <a:prstGeom prst="rect">
            <a:avLst/>
          </a:prstGeom>
          <a:solidFill>
            <a:schemeClr val="accent5">
              <a:alpha val="3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CA7E73-3EAB-781E-495F-DE91C4E8268D}"/>
              </a:ext>
            </a:extLst>
          </p:cNvPr>
          <p:cNvGrpSpPr/>
          <p:nvPr/>
        </p:nvGrpSpPr>
        <p:grpSpPr>
          <a:xfrm>
            <a:off x="8313883" y="1635255"/>
            <a:ext cx="383086" cy="1380024"/>
            <a:chOff x="4726873" y="5277966"/>
            <a:chExt cx="383086" cy="1380024"/>
          </a:xfrm>
          <a:noFill/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23289-CDEE-DC87-EE22-68BCA2830B57}"/>
                </a:ext>
              </a:extLst>
            </p:cNvPr>
            <p:cNvSpPr/>
            <p:nvPr/>
          </p:nvSpPr>
          <p:spPr>
            <a:xfrm>
              <a:off x="472687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E3C2E3-94E2-ED7F-A59F-99C162195E3E}"/>
                </a:ext>
              </a:extLst>
            </p:cNvPr>
            <p:cNvSpPr/>
            <p:nvPr/>
          </p:nvSpPr>
          <p:spPr>
            <a:xfrm>
              <a:off x="4782472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9C51A2-14DB-5539-144F-CCB3BD79586C}"/>
                </a:ext>
              </a:extLst>
            </p:cNvPr>
            <p:cNvSpPr/>
            <p:nvPr/>
          </p:nvSpPr>
          <p:spPr>
            <a:xfrm>
              <a:off x="4833554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77085D-4B83-7982-63D8-CBEC6124F4E8}"/>
                </a:ext>
              </a:extLst>
            </p:cNvPr>
            <p:cNvSpPr/>
            <p:nvPr/>
          </p:nvSpPr>
          <p:spPr>
            <a:xfrm>
              <a:off x="4881151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B980729-14E2-18B4-1BF6-1BEF7E20B87B}"/>
                </a:ext>
              </a:extLst>
            </p:cNvPr>
            <p:cNvSpPr/>
            <p:nvPr/>
          </p:nvSpPr>
          <p:spPr>
            <a:xfrm>
              <a:off x="4935799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8E354B-B23F-FB61-AF23-8CCEF633AC30}"/>
                </a:ext>
              </a:extLst>
            </p:cNvPr>
            <p:cNvSpPr/>
            <p:nvPr/>
          </p:nvSpPr>
          <p:spPr>
            <a:xfrm>
              <a:off x="500011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0212D7-0362-DA0A-D7CF-A1D59A51DFE6}"/>
                </a:ext>
              </a:extLst>
            </p:cNvPr>
            <p:cNvSpPr/>
            <p:nvPr/>
          </p:nvSpPr>
          <p:spPr>
            <a:xfrm>
              <a:off x="5064240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847D7A-3EA2-7FD2-2DF5-949C782615BB}"/>
              </a:ext>
            </a:extLst>
          </p:cNvPr>
          <p:cNvGrpSpPr/>
          <p:nvPr/>
        </p:nvGrpSpPr>
        <p:grpSpPr>
          <a:xfrm>
            <a:off x="6190128" y="1631689"/>
            <a:ext cx="383086" cy="1380024"/>
            <a:chOff x="4726873" y="5277966"/>
            <a:chExt cx="383086" cy="1380024"/>
          </a:xfrm>
          <a:noFill/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31DBEF-CD6E-1C8A-7E15-AA62A0E5350D}"/>
                </a:ext>
              </a:extLst>
            </p:cNvPr>
            <p:cNvSpPr/>
            <p:nvPr/>
          </p:nvSpPr>
          <p:spPr>
            <a:xfrm>
              <a:off x="472687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857583-E983-E65B-2A46-128B47E3CA58}"/>
                </a:ext>
              </a:extLst>
            </p:cNvPr>
            <p:cNvSpPr/>
            <p:nvPr/>
          </p:nvSpPr>
          <p:spPr>
            <a:xfrm>
              <a:off x="4782472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8047B0-BBC4-7FE4-3CEB-0549767F5049}"/>
                </a:ext>
              </a:extLst>
            </p:cNvPr>
            <p:cNvSpPr/>
            <p:nvPr/>
          </p:nvSpPr>
          <p:spPr>
            <a:xfrm>
              <a:off x="4833554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767D245-81AB-6886-81B8-1CC9CF467B49}"/>
                </a:ext>
              </a:extLst>
            </p:cNvPr>
            <p:cNvSpPr/>
            <p:nvPr/>
          </p:nvSpPr>
          <p:spPr>
            <a:xfrm>
              <a:off x="4881151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49E3B6-962E-7DBD-F281-3BBC084A4DC5}"/>
                </a:ext>
              </a:extLst>
            </p:cNvPr>
            <p:cNvSpPr/>
            <p:nvPr/>
          </p:nvSpPr>
          <p:spPr>
            <a:xfrm>
              <a:off x="4935799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B3F0A2-1BB5-2638-80D7-068902456F6F}"/>
                </a:ext>
              </a:extLst>
            </p:cNvPr>
            <p:cNvSpPr/>
            <p:nvPr/>
          </p:nvSpPr>
          <p:spPr>
            <a:xfrm>
              <a:off x="500011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112477A-440A-1155-1042-515A5BC032F7}"/>
                </a:ext>
              </a:extLst>
            </p:cNvPr>
            <p:cNvSpPr/>
            <p:nvPr/>
          </p:nvSpPr>
          <p:spPr>
            <a:xfrm>
              <a:off x="5064240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FDF62C-D622-C36C-2FD7-DE2B59393594}"/>
              </a:ext>
            </a:extLst>
          </p:cNvPr>
          <p:cNvGrpSpPr/>
          <p:nvPr/>
        </p:nvGrpSpPr>
        <p:grpSpPr>
          <a:xfrm>
            <a:off x="4888713" y="1631689"/>
            <a:ext cx="383086" cy="1380024"/>
            <a:chOff x="4726873" y="5277966"/>
            <a:chExt cx="383086" cy="1380024"/>
          </a:xfrm>
          <a:noFill/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5E9FFDD-A239-F8DF-CC64-5C978F98167E}"/>
                </a:ext>
              </a:extLst>
            </p:cNvPr>
            <p:cNvSpPr/>
            <p:nvPr/>
          </p:nvSpPr>
          <p:spPr>
            <a:xfrm>
              <a:off x="472687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7D4745-46A7-7765-8247-6048549B01A7}"/>
                </a:ext>
              </a:extLst>
            </p:cNvPr>
            <p:cNvSpPr/>
            <p:nvPr/>
          </p:nvSpPr>
          <p:spPr>
            <a:xfrm>
              <a:off x="4782472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E2B738-D0EF-29DD-5C88-8834BD162775}"/>
                </a:ext>
              </a:extLst>
            </p:cNvPr>
            <p:cNvSpPr/>
            <p:nvPr/>
          </p:nvSpPr>
          <p:spPr>
            <a:xfrm>
              <a:off x="4833554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5DEC09D-53B1-18BF-F252-3E491694C6CD}"/>
                </a:ext>
              </a:extLst>
            </p:cNvPr>
            <p:cNvSpPr/>
            <p:nvPr/>
          </p:nvSpPr>
          <p:spPr>
            <a:xfrm>
              <a:off x="4881151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0DE90D1-BD8F-0423-7951-7D7964ED3D89}"/>
                </a:ext>
              </a:extLst>
            </p:cNvPr>
            <p:cNvSpPr/>
            <p:nvPr/>
          </p:nvSpPr>
          <p:spPr>
            <a:xfrm>
              <a:off x="4935799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21DB025-1072-D415-4FBD-6A0E31802A1C}"/>
                </a:ext>
              </a:extLst>
            </p:cNvPr>
            <p:cNvSpPr/>
            <p:nvPr/>
          </p:nvSpPr>
          <p:spPr>
            <a:xfrm>
              <a:off x="500011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4970A6E-C271-417A-05AF-116C8365EE63}"/>
                </a:ext>
              </a:extLst>
            </p:cNvPr>
            <p:cNvSpPr/>
            <p:nvPr/>
          </p:nvSpPr>
          <p:spPr>
            <a:xfrm>
              <a:off x="5064240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460333-9A70-3D11-817D-5AB4B005EF1F}"/>
              </a:ext>
            </a:extLst>
          </p:cNvPr>
          <p:cNvGrpSpPr/>
          <p:nvPr/>
        </p:nvGrpSpPr>
        <p:grpSpPr>
          <a:xfrm>
            <a:off x="4128160" y="1638665"/>
            <a:ext cx="383086" cy="1380024"/>
            <a:chOff x="4726873" y="5277966"/>
            <a:chExt cx="383086" cy="1380024"/>
          </a:xfrm>
          <a:noFill/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FB7828-36D5-48CA-13ED-7E05DEFBAFBB}"/>
                </a:ext>
              </a:extLst>
            </p:cNvPr>
            <p:cNvSpPr/>
            <p:nvPr/>
          </p:nvSpPr>
          <p:spPr>
            <a:xfrm>
              <a:off x="472687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E4802BA-F141-BA9E-F4B8-E58E24712DD8}"/>
                </a:ext>
              </a:extLst>
            </p:cNvPr>
            <p:cNvSpPr/>
            <p:nvPr/>
          </p:nvSpPr>
          <p:spPr>
            <a:xfrm>
              <a:off x="4782472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DE3979-84DB-249E-24D3-E5C12E70B38D}"/>
                </a:ext>
              </a:extLst>
            </p:cNvPr>
            <p:cNvSpPr/>
            <p:nvPr/>
          </p:nvSpPr>
          <p:spPr>
            <a:xfrm>
              <a:off x="4833554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884DF77-8171-A1F6-E5A3-0D8488E4F31C}"/>
                </a:ext>
              </a:extLst>
            </p:cNvPr>
            <p:cNvSpPr/>
            <p:nvPr/>
          </p:nvSpPr>
          <p:spPr>
            <a:xfrm>
              <a:off x="4881151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09FAC4E-EAB7-A217-BE04-502FD316A8D2}"/>
                </a:ext>
              </a:extLst>
            </p:cNvPr>
            <p:cNvSpPr/>
            <p:nvPr/>
          </p:nvSpPr>
          <p:spPr>
            <a:xfrm>
              <a:off x="4935799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D32051-4CB7-C416-60F3-5D400722DA53}"/>
                </a:ext>
              </a:extLst>
            </p:cNvPr>
            <p:cNvSpPr/>
            <p:nvPr/>
          </p:nvSpPr>
          <p:spPr>
            <a:xfrm>
              <a:off x="500011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5E61426-A06C-9064-923B-26E4ED6C1504}"/>
                </a:ext>
              </a:extLst>
            </p:cNvPr>
            <p:cNvSpPr/>
            <p:nvPr/>
          </p:nvSpPr>
          <p:spPr>
            <a:xfrm>
              <a:off x="5064240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E285A8B-41CF-63B6-A581-2778CD28D28E}"/>
              </a:ext>
            </a:extLst>
          </p:cNvPr>
          <p:cNvGrpSpPr/>
          <p:nvPr/>
        </p:nvGrpSpPr>
        <p:grpSpPr>
          <a:xfrm>
            <a:off x="3723725" y="1637188"/>
            <a:ext cx="383086" cy="1380024"/>
            <a:chOff x="4726873" y="5277966"/>
            <a:chExt cx="383086" cy="1380024"/>
          </a:xfrm>
          <a:noFill/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67D3E6E-F099-4A1F-81F3-94B9055CD452}"/>
                </a:ext>
              </a:extLst>
            </p:cNvPr>
            <p:cNvSpPr/>
            <p:nvPr/>
          </p:nvSpPr>
          <p:spPr>
            <a:xfrm>
              <a:off x="472687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18BBB14-757B-B2A1-FDCC-F3902E7531EF}"/>
                </a:ext>
              </a:extLst>
            </p:cNvPr>
            <p:cNvSpPr/>
            <p:nvPr/>
          </p:nvSpPr>
          <p:spPr>
            <a:xfrm>
              <a:off x="4782472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DE79C7B-DE28-E9BD-25FB-C217BEC82E0D}"/>
                </a:ext>
              </a:extLst>
            </p:cNvPr>
            <p:cNvSpPr/>
            <p:nvPr/>
          </p:nvSpPr>
          <p:spPr>
            <a:xfrm>
              <a:off x="4833554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909F81B-9830-579F-BC54-C24F22499DA2}"/>
                </a:ext>
              </a:extLst>
            </p:cNvPr>
            <p:cNvSpPr/>
            <p:nvPr/>
          </p:nvSpPr>
          <p:spPr>
            <a:xfrm>
              <a:off x="4881151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C224D8-8EF4-4673-EC3A-2066C4C238CA}"/>
                </a:ext>
              </a:extLst>
            </p:cNvPr>
            <p:cNvSpPr/>
            <p:nvPr/>
          </p:nvSpPr>
          <p:spPr>
            <a:xfrm>
              <a:off x="4935799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C1056E5-12EB-080C-B7BA-05F396E0FA3A}"/>
                </a:ext>
              </a:extLst>
            </p:cNvPr>
            <p:cNvSpPr/>
            <p:nvPr/>
          </p:nvSpPr>
          <p:spPr>
            <a:xfrm>
              <a:off x="5000113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865151A-395E-E17D-7FF0-619A0008C4E6}"/>
                </a:ext>
              </a:extLst>
            </p:cNvPr>
            <p:cNvSpPr/>
            <p:nvPr/>
          </p:nvSpPr>
          <p:spPr>
            <a:xfrm>
              <a:off x="5064240" y="5277966"/>
              <a:ext cx="45719" cy="1380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160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6444-8C70-16A6-6020-485BFEA3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Please Complete The Feedback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BAFA7-1B19-BCE7-4AB0-E1F8B136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037" y="4965414"/>
            <a:ext cx="7693085" cy="761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300" dirty="0">
                <a:hlinkClick r:id="rId2"/>
              </a:rPr>
              <a:t>https://forms.office.com/e/gksNJDTsLd</a:t>
            </a:r>
            <a:endParaRPr lang="en-GB" sz="3300" dirty="0"/>
          </a:p>
          <a:p>
            <a:pPr marL="0" indent="0">
              <a:buNone/>
            </a:pPr>
            <a:endParaRPr lang="en-GB" sz="3300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CF463B2-A355-5A9A-AC96-22FAA60E6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83" y="235743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0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88BD-A5D4-F1FD-E422-E7C1F424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QuPath</a:t>
            </a:r>
            <a:r>
              <a:rPr lang="en-GB" dirty="0"/>
              <a:t> for quantification in normal-size images, even in awkward image 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EF344-FA86-667B-31CA-4EA4D92AB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200" y="2554031"/>
            <a:ext cx="3786600" cy="314801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This was an exercise in the ImageJ Macro workshop</a:t>
            </a:r>
          </a:p>
          <a:p>
            <a:r>
              <a:rPr lang="en-GB" dirty="0"/>
              <a:t>Required a fair bit of code to batch analyse</a:t>
            </a:r>
          </a:p>
          <a:p>
            <a:endParaRPr lang="en-GB" dirty="0"/>
          </a:p>
          <a:p>
            <a:r>
              <a:rPr lang="en-GB" dirty="0"/>
              <a:t>Practical #1 will do this in </a:t>
            </a:r>
            <a:r>
              <a:rPr lang="en-GB" dirty="0" err="1"/>
              <a:t>QuPath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ED344-E315-8293-0B88-8045DAD7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54031"/>
            <a:ext cx="6470594" cy="300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33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1175-20B4-E8E5-B447-FBF976E1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#1 – Analysing cultured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D494B-D6C9-AF74-12ED-BD9D315F3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94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7D74-5A68-4174-95EF-14675C77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QuPath</a:t>
            </a:r>
            <a:r>
              <a:rPr lang="en-GB" dirty="0"/>
              <a:t> Projects – </a:t>
            </a:r>
            <a:br>
              <a:rPr lang="en-GB" dirty="0"/>
            </a:br>
            <a:r>
              <a:rPr lang="en-GB" dirty="0"/>
              <a:t>You can look at the one we just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B070F-C803-7383-4377-3E18D9A52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787" y="2379643"/>
            <a:ext cx="6059277" cy="421946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Look inside the “Project” folder</a:t>
            </a:r>
          </a:p>
          <a:p>
            <a:r>
              <a:rPr lang="en-GB" dirty="0"/>
              <a:t>Contains organised sub-folders of related data. E.g. </a:t>
            </a:r>
          </a:p>
          <a:p>
            <a:pPr lvl="1"/>
            <a:r>
              <a:rPr lang="en-GB" dirty="0"/>
              <a:t>Scripts</a:t>
            </a:r>
          </a:p>
          <a:p>
            <a:pPr lvl="1"/>
            <a:r>
              <a:rPr lang="en-GB" dirty="0"/>
              <a:t>Image data </a:t>
            </a:r>
          </a:p>
          <a:p>
            <a:pPr lvl="1"/>
            <a:r>
              <a:rPr lang="en-GB" dirty="0"/>
              <a:t>Image thumbnails </a:t>
            </a:r>
          </a:p>
          <a:p>
            <a:pPr lvl="1"/>
            <a:r>
              <a:rPr lang="en-GB" dirty="0"/>
              <a:t>Classifiers</a:t>
            </a:r>
          </a:p>
          <a:p>
            <a:r>
              <a:rPr lang="en-GB" dirty="0"/>
              <a:t>Image locations are recorded and accessed when analysing</a:t>
            </a:r>
          </a:p>
          <a:p>
            <a:pPr lvl="1"/>
            <a:r>
              <a:rPr lang="en-GB" dirty="0"/>
              <a:t>Moving locations causes confusion, but QP flags this and lets you rectify it</a:t>
            </a:r>
          </a:p>
          <a:p>
            <a:r>
              <a:rPr lang="en-GB" dirty="0"/>
              <a:t>More folders are added automatically where necessary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4C23B-7D36-B8AD-CA64-EC2E274A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8415"/>
            <a:ext cx="3877216" cy="254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12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DE2D-2936-548B-66A2-43C6A46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Classifiers Folder – have a look from practical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B96D-1DCD-6240-06D3-6829C639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428"/>
            <a:ext cx="4833257" cy="444137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Which classes exist </a:t>
            </a:r>
          </a:p>
          <a:p>
            <a:r>
              <a:rPr lang="en-GB" dirty="0"/>
              <a:t>What classifier models have been saved </a:t>
            </a:r>
          </a:p>
          <a:p>
            <a:pPr lvl="1"/>
            <a:r>
              <a:rPr lang="en-GB" dirty="0"/>
              <a:t>e.g. Our cell classifier </a:t>
            </a:r>
          </a:p>
          <a:p>
            <a:r>
              <a:rPr lang="en-GB" dirty="0"/>
              <a:t>These can be opened separately (and are reasonably intelligible!) </a:t>
            </a:r>
          </a:p>
          <a:p>
            <a:r>
              <a:rPr lang="en-GB" b="1" dirty="0"/>
              <a:t>This transparency allows them to be copied between projects</a:t>
            </a:r>
          </a:p>
          <a:p>
            <a:pPr lvl="1"/>
            <a:r>
              <a:rPr lang="en-GB" dirty="0"/>
              <a:t>You could even monitor them with version control (Git)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D89AD-49BC-860F-1E47-42B4A456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9428"/>
            <a:ext cx="5734231" cy="406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2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BB29-A2FB-3683-2DA2-D91DE0E3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F24E1-0C62-1462-4378-A9347423C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0549"/>
            <a:ext cx="10515600" cy="3646414"/>
          </a:xfrm>
        </p:spPr>
        <p:txBody>
          <a:bodyPr>
            <a:normAutofit/>
          </a:bodyPr>
          <a:lstStyle/>
          <a:p>
            <a:r>
              <a:rPr lang="en-GB" dirty="0"/>
              <a:t>Classification of </a:t>
            </a:r>
            <a:r>
              <a:rPr lang="en-GB" b="1" dirty="0"/>
              <a:t>pixels </a:t>
            </a:r>
          </a:p>
          <a:p>
            <a:pPr lvl="1"/>
            <a:r>
              <a:rPr lang="en-GB" dirty="0"/>
              <a:t>To segment regions of an image</a:t>
            </a:r>
          </a:p>
          <a:p>
            <a:pPr lvl="1"/>
            <a:r>
              <a:rPr lang="en-GB" dirty="0"/>
              <a:t>Classes are the same as “annotations” e.g. Tissue, Background, or Ignore*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Classification of </a:t>
            </a:r>
            <a:r>
              <a:rPr lang="en-GB" b="1" dirty="0"/>
              <a:t>objects</a:t>
            </a:r>
          </a:p>
          <a:p>
            <a:pPr lvl="1"/>
            <a:r>
              <a:rPr lang="en-GB" dirty="0"/>
              <a:t>Objects are things which have already been detected. Typically, cells</a:t>
            </a:r>
          </a:p>
          <a:p>
            <a:pPr lvl="1"/>
            <a:r>
              <a:rPr lang="en-GB" dirty="0"/>
              <a:t>Again, classifications are the same as annotations e.g. Neuron, Beta-Cell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7062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14846</TotalTime>
  <Words>2241</Words>
  <Application>Microsoft Office PowerPoint</Application>
  <PresentationFormat>Widescreen</PresentationFormat>
  <Paragraphs>303</Paragraphs>
  <Slides>42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Consolas</vt:lpstr>
      <vt:lpstr>Office Theme</vt:lpstr>
      <vt:lpstr>Please Complete The Feedback Form for Intro to QuPath</vt:lpstr>
      <vt:lpstr>QuPath Scripting Workshop</vt:lpstr>
      <vt:lpstr>Learning Objectives</vt:lpstr>
      <vt:lpstr>QuPath</vt:lpstr>
      <vt:lpstr>QuPath for quantification in normal-size images, even in awkward image file formats</vt:lpstr>
      <vt:lpstr>Practical #1 – Analysing cultured cells</vt:lpstr>
      <vt:lpstr>QuPath Projects –  You can look at the one we just made</vt:lpstr>
      <vt:lpstr>Classifiers Folder – have a look from practical #1</vt:lpstr>
      <vt:lpstr>Classification</vt:lpstr>
      <vt:lpstr>Classification</vt:lpstr>
      <vt:lpstr>Practical #2 – Object Classification</vt:lpstr>
      <vt:lpstr>Whole Slide Imaging and Pixel Classification</vt:lpstr>
      <vt:lpstr>Pyramid files</vt:lpstr>
      <vt:lpstr>Pixel Classification</vt:lpstr>
      <vt:lpstr>Pixel Classification – Machine Learning</vt:lpstr>
      <vt:lpstr>Example stack of image features available </vt:lpstr>
      <vt:lpstr>Pixel feature selection</vt:lpstr>
      <vt:lpstr>Feature Scale</vt:lpstr>
      <vt:lpstr>Filter Scale</vt:lpstr>
      <vt:lpstr>Training a Pixel Classifier</vt:lpstr>
      <vt:lpstr>Model training tools/strategies</vt:lpstr>
      <vt:lpstr>Practical #3 – Using classifiers from other projects</vt:lpstr>
      <vt:lpstr>Practical #4 – Starting to script in Groovy 😎</vt:lpstr>
      <vt:lpstr>Object orientated programming</vt:lpstr>
      <vt:lpstr>PowerPoint Presentation</vt:lpstr>
      <vt:lpstr>Navigating Groovy</vt:lpstr>
      <vt:lpstr>Navigating Groovy</vt:lpstr>
      <vt:lpstr>Useful resources</vt:lpstr>
      <vt:lpstr>Geometries</vt:lpstr>
      <vt:lpstr>Hierarchies – what’s inside what?</vt:lpstr>
      <vt:lpstr>Hierarchies</vt:lpstr>
      <vt:lpstr>Naming in hierarchies</vt:lpstr>
      <vt:lpstr>Practical #5 </vt:lpstr>
      <vt:lpstr>Extras</vt:lpstr>
      <vt:lpstr>IntelliJ IDE</vt:lpstr>
      <vt:lpstr>ImageJ</vt:lpstr>
      <vt:lpstr>Stardist</vt:lpstr>
      <vt:lpstr>Warpy</vt:lpstr>
      <vt:lpstr>(Also, further extension for Aligning Big Brains and Atlases – ABBA)</vt:lpstr>
      <vt:lpstr>Use annotations for laser capture at RILD</vt:lpstr>
      <vt:lpstr>Colour unmixing</vt:lpstr>
      <vt:lpstr>Please Complete The Feedback 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Crichton, James</dc:creator>
  <cp:lastModifiedBy>Crichton, James</cp:lastModifiedBy>
  <cp:revision>3</cp:revision>
  <dcterms:created xsi:type="dcterms:W3CDTF">2025-05-30T15:04:34Z</dcterms:created>
  <dcterms:modified xsi:type="dcterms:W3CDTF">2025-10-03T10:28:39Z</dcterms:modified>
</cp:coreProperties>
</file>